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9"/>
  </p:notesMasterIdLst>
  <p:sldIdLst>
    <p:sldId id="311" r:id="rId2"/>
    <p:sldId id="264" r:id="rId3"/>
    <p:sldId id="312" r:id="rId4"/>
    <p:sldId id="313" r:id="rId5"/>
    <p:sldId id="301" r:id="rId6"/>
    <p:sldId id="302" r:id="rId7"/>
    <p:sldId id="314" r:id="rId8"/>
    <p:sldId id="315" r:id="rId9"/>
    <p:sldId id="266" r:id="rId10"/>
    <p:sldId id="272" r:id="rId11"/>
    <p:sldId id="260" r:id="rId12"/>
    <p:sldId id="268" r:id="rId13"/>
    <p:sldId id="267" r:id="rId14"/>
    <p:sldId id="283" r:id="rId15"/>
    <p:sldId id="279" r:id="rId16"/>
    <p:sldId id="317" r:id="rId17"/>
    <p:sldId id="303" r:id="rId18"/>
    <p:sldId id="304" r:id="rId19"/>
    <p:sldId id="305" r:id="rId20"/>
    <p:sldId id="310" r:id="rId21"/>
    <p:sldId id="318" r:id="rId22"/>
    <p:sldId id="307" r:id="rId23"/>
    <p:sldId id="308" r:id="rId24"/>
    <p:sldId id="309" r:id="rId25"/>
    <p:sldId id="299" r:id="rId26"/>
    <p:sldId id="282" r:id="rId27"/>
    <p:sldId id="300" r:id="rId2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134D"/>
    <a:srgbClr val="9966FF"/>
    <a:srgbClr val="491CF0"/>
    <a:srgbClr val="5A5A5A"/>
    <a:srgbClr val="007434"/>
    <a:srgbClr val="005392"/>
    <a:srgbClr val="26CA68"/>
    <a:srgbClr val="003217"/>
    <a:srgbClr val="66FFFF"/>
    <a:srgbClr val="2323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67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6" Type="http://schemas.openxmlformats.org/officeDocument/2006/relationships/chartUserShapes" Target="../drawings/drawing1.xml"/><Relationship Id="rId5" Type="http://schemas.openxmlformats.org/officeDocument/2006/relationships/oleObject" Target="file:///C:\Users\HP\Desktop\hydro%20ppt\World%20energy%20evolution.xls" TargetMode="External"/><Relationship Id="rId4" Type="http://schemas.openxmlformats.org/officeDocument/2006/relationships/image" Target="../media/image25.jpeg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5.jpeg"/><Relationship Id="rId6" Type="http://schemas.openxmlformats.org/officeDocument/2006/relationships/chartUserShapes" Target="../drawings/drawing2.xml"/><Relationship Id="rId5" Type="http://schemas.openxmlformats.org/officeDocument/2006/relationships/package" Target="../embeddings/Microsoft_Excel_Worksheet1.xlsx"/><Relationship Id="rId4" Type="http://schemas.openxmlformats.org/officeDocument/2006/relationships/image" Target="../media/image24.jpeg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Users\HP\Downloads\highlights29_2(1).xls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12910727931169"/>
          <c:y val="0.13765398903586773"/>
          <c:w val="0.80881374796504857"/>
          <c:h val="0.69434411397729479"/>
        </c:manualLayout>
      </c:layout>
      <c:areaChart>
        <c:grouping val="stacked"/>
        <c:varyColors val="0"/>
        <c:ser>
          <c:idx val="8"/>
          <c:order val="0"/>
          <c:tx>
            <c:strRef>
              <c:f>Chart!$L$5</c:f>
              <c:strCache>
                <c:ptCount val="1"/>
                <c:pt idx="0">
                  <c:v>Coal and Peat</c:v>
                </c:pt>
              </c:strCache>
            </c:strRef>
          </c:tx>
          <c:spPr>
            <a:blipFill>
              <a:blip xmlns:r="http://schemas.openxmlformats.org/officeDocument/2006/relationships" r:embed="rId1"/>
              <a:stretch>
                <a:fillRect/>
              </a:stretch>
            </a:blipFill>
            <a:ln w="12700">
              <a:noFill/>
              <a:prstDash val="solid"/>
            </a:ln>
          </c:spPr>
          <c:cat>
            <c:numRef>
              <c:f>Chart!$M$4:$AY$4</c:f>
              <c:numCache>
                <c:formatCode>General</c:formatCode>
                <c:ptCount val="39"/>
                <c:pt idx="0">
                  <c:v>1971</c:v>
                </c:pt>
                <c:pt idx="1">
                  <c:v>1972</c:v>
                </c:pt>
                <c:pt idx="2">
                  <c:v>1973</c:v>
                </c:pt>
                <c:pt idx="3">
                  <c:v>1974</c:v>
                </c:pt>
                <c:pt idx="4">
                  <c:v>1975</c:v>
                </c:pt>
                <c:pt idx="5">
                  <c:v>1976</c:v>
                </c:pt>
                <c:pt idx="6">
                  <c:v>1977</c:v>
                </c:pt>
                <c:pt idx="7">
                  <c:v>1978</c:v>
                </c:pt>
                <c:pt idx="8">
                  <c:v>1979</c:v>
                </c:pt>
                <c:pt idx="9">
                  <c:v>1980</c:v>
                </c:pt>
                <c:pt idx="10">
                  <c:v>1981</c:v>
                </c:pt>
                <c:pt idx="11">
                  <c:v>1982</c:v>
                </c:pt>
                <c:pt idx="12">
                  <c:v>1983</c:v>
                </c:pt>
                <c:pt idx="13">
                  <c:v>1984</c:v>
                </c:pt>
                <c:pt idx="14">
                  <c:v>1985</c:v>
                </c:pt>
                <c:pt idx="15">
                  <c:v>1986</c:v>
                </c:pt>
                <c:pt idx="16">
                  <c:v>1987</c:v>
                </c:pt>
                <c:pt idx="17">
                  <c:v>1988</c:v>
                </c:pt>
                <c:pt idx="18">
                  <c:v>1989</c:v>
                </c:pt>
                <c:pt idx="19">
                  <c:v>1990</c:v>
                </c:pt>
                <c:pt idx="20">
                  <c:v>1991</c:v>
                </c:pt>
                <c:pt idx="21">
                  <c:v>1992</c:v>
                </c:pt>
                <c:pt idx="22">
                  <c:v>1993</c:v>
                </c:pt>
                <c:pt idx="23">
                  <c:v>1994</c:v>
                </c:pt>
                <c:pt idx="24">
                  <c:v>1995</c:v>
                </c:pt>
                <c:pt idx="25">
                  <c:v>1996</c:v>
                </c:pt>
                <c:pt idx="26">
                  <c:v>1997</c:v>
                </c:pt>
                <c:pt idx="27">
                  <c:v>1998</c:v>
                </c:pt>
                <c:pt idx="28">
                  <c:v>1999</c:v>
                </c:pt>
                <c:pt idx="29">
                  <c:v>2000</c:v>
                </c:pt>
                <c:pt idx="30">
                  <c:v>2001</c:v>
                </c:pt>
                <c:pt idx="31">
                  <c:v>2002</c:v>
                </c:pt>
                <c:pt idx="32">
                  <c:v>2003</c:v>
                </c:pt>
                <c:pt idx="33">
                  <c:v>2004</c:v>
                </c:pt>
                <c:pt idx="34">
                  <c:v>2005</c:v>
                </c:pt>
                <c:pt idx="35">
                  <c:v>2006</c:v>
                </c:pt>
                <c:pt idx="36">
                  <c:v>2007</c:v>
                </c:pt>
                <c:pt idx="37">
                  <c:v>2008</c:v>
                </c:pt>
                <c:pt idx="38">
                  <c:v>2009</c:v>
                </c:pt>
              </c:numCache>
            </c:numRef>
          </c:cat>
          <c:val>
            <c:numRef>
              <c:f>Chart!$M$5:$AY$5</c:f>
              <c:numCache>
                <c:formatCode>General</c:formatCode>
                <c:ptCount val="39"/>
                <c:pt idx="0">
                  <c:v>2102.2239999999997</c:v>
                </c:pt>
                <c:pt idx="1">
                  <c:v>2186.4569999999999</c:v>
                </c:pt>
                <c:pt idx="2">
                  <c:v>2341.7689999999843</c:v>
                </c:pt>
                <c:pt idx="3">
                  <c:v>2295.0230000000001</c:v>
                </c:pt>
                <c:pt idx="4">
                  <c:v>2379.643</c:v>
                </c:pt>
                <c:pt idx="5">
                  <c:v>2602.5369999999998</c:v>
                </c:pt>
                <c:pt idx="6">
                  <c:v>2699.076</c:v>
                </c:pt>
                <c:pt idx="7">
                  <c:v>2773.4470000000001</c:v>
                </c:pt>
                <c:pt idx="8">
                  <c:v>2952.5879999999997</c:v>
                </c:pt>
                <c:pt idx="9">
                  <c:v>3140.3910000000124</c:v>
                </c:pt>
                <c:pt idx="10">
                  <c:v>3183.67</c:v>
                </c:pt>
                <c:pt idx="11">
                  <c:v>3266.0390000000002</c:v>
                </c:pt>
                <c:pt idx="12">
                  <c:v>3434.576</c:v>
                </c:pt>
                <c:pt idx="13">
                  <c:v>3580.86</c:v>
                </c:pt>
                <c:pt idx="14">
                  <c:v>3805.9500000000012</c:v>
                </c:pt>
                <c:pt idx="15">
                  <c:v>3912.3470000000002</c:v>
                </c:pt>
                <c:pt idx="16">
                  <c:v>4146.7779999999975</c:v>
                </c:pt>
                <c:pt idx="17">
                  <c:v>4293.1400000000003</c:v>
                </c:pt>
                <c:pt idx="18">
                  <c:v>4451.2920000000004</c:v>
                </c:pt>
                <c:pt idx="19">
                  <c:v>4425.3660000000054</c:v>
                </c:pt>
                <c:pt idx="20">
                  <c:v>4534.5839999999998</c:v>
                </c:pt>
                <c:pt idx="21">
                  <c:v>4614.7889999999998</c:v>
                </c:pt>
                <c:pt idx="22">
                  <c:v>4715.9550000000008</c:v>
                </c:pt>
                <c:pt idx="23">
                  <c:v>4853.0550000000003</c:v>
                </c:pt>
                <c:pt idx="24">
                  <c:v>4995.1570000000002</c:v>
                </c:pt>
                <c:pt idx="25">
                  <c:v>5232.2700000000004</c:v>
                </c:pt>
                <c:pt idx="26">
                  <c:v>5361.7260000000024</c:v>
                </c:pt>
                <c:pt idx="27">
                  <c:v>5468.1670000000004</c:v>
                </c:pt>
                <c:pt idx="28">
                  <c:v>5594.1780000000008</c:v>
                </c:pt>
                <c:pt idx="29">
                  <c:v>6005.9379999999965</c:v>
                </c:pt>
                <c:pt idx="30">
                  <c:v>6012.393</c:v>
                </c:pt>
                <c:pt idx="31">
                  <c:v>6290.1230000000023</c:v>
                </c:pt>
                <c:pt idx="32">
                  <c:v>6722.1570000000002</c:v>
                </c:pt>
                <c:pt idx="33">
                  <c:v>6937.5039999999999</c:v>
                </c:pt>
                <c:pt idx="34">
                  <c:v>7340.1470000000018</c:v>
                </c:pt>
                <c:pt idx="35">
                  <c:v>7765.1760000000004</c:v>
                </c:pt>
                <c:pt idx="36">
                  <c:v>8224.76</c:v>
                </c:pt>
                <c:pt idx="37">
                  <c:v>8277.6970000000001</c:v>
                </c:pt>
                <c:pt idx="38">
                  <c:v>8118.6780000000008</c:v>
                </c:pt>
              </c:numCache>
            </c:numRef>
          </c:val>
        </c:ser>
        <c:ser>
          <c:idx val="5"/>
          <c:order val="1"/>
          <c:tx>
            <c:strRef>
              <c:f>Chart!$L$6</c:f>
              <c:strCache>
                <c:ptCount val="1"/>
                <c:pt idx="0">
                  <c:v>Oil          </c:v>
                </c:pt>
              </c:strCache>
            </c:strRef>
          </c:tx>
          <c:spPr>
            <a:solidFill>
              <a:schemeClr val="tx2"/>
            </a:solidFill>
            <a:ln w="12700">
              <a:noFill/>
              <a:prstDash val="solid"/>
            </a:ln>
          </c:spPr>
          <c:cat>
            <c:numRef>
              <c:f>Chart!$M$4:$AY$4</c:f>
              <c:numCache>
                <c:formatCode>General</c:formatCode>
                <c:ptCount val="39"/>
                <c:pt idx="0">
                  <c:v>1971</c:v>
                </c:pt>
                <c:pt idx="1">
                  <c:v>1972</c:v>
                </c:pt>
                <c:pt idx="2">
                  <c:v>1973</c:v>
                </c:pt>
                <c:pt idx="3">
                  <c:v>1974</c:v>
                </c:pt>
                <c:pt idx="4">
                  <c:v>1975</c:v>
                </c:pt>
                <c:pt idx="5">
                  <c:v>1976</c:v>
                </c:pt>
                <c:pt idx="6">
                  <c:v>1977</c:v>
                </c:pt>
                <c:pt idx="7">
                  <c:v>1978</c:v>
                </c:pt>
                <c:pt idx="8">
                  <c:v>1979</c:v>
                </c:pt>
                <c:pt idx="9">
                  <c:v>1980</c:v>
                </c:pt>
                <c:pt idx="10">
                  <c:v>1981</c:v>
                </c:pt>
                <c:pt idx="11">
                  <c:v>1982</c:v>
                </c:pt>
                <c:pt idx="12">
                  <c:v>1983</c:v>
                </c:pt>
                <c:pt idx="13">
                  <c:v>1984</c:v>
                </c:pt>
                <c:pt idx="14">
                  <c:v>1985</c:v>
                </c:pt>
                <c:pt idx="15">
                  <c:v>1986</c:v>
                </c:pt>
                <c:pt idx="16">
                  <c:v>1987</c:v>
                </c:pt>
                <c:pt idx="17">
                  <c:v>1988</c:v>
                </c:pt>
                <c:pt idx="18">
                  <c:v>1989</c:v>
                </c:pt>
                <c:pt idx="19">
                  <c:v>1990</c:v>
                </c:pt>
                <c:pt idx="20">
                  <c:v>1991</c:v>
                </c:pt>
                <c:pt idx="21">
                  <c:v>1992</c:v>
                </c:pt>
                <c:pt idx="22">
                  <c:v>1993</c:v>
                </c:pt>
                <c:pt idx="23">
                  <c:v>1994</c:v>
                </c:pt>
                <c:pt idx="24">
                  <c:v>1995</c:v>
                </c:pt>
                <c:pt idx="25">
                  <c:v>1996</c:v>
                </c:pt>
                <c:pt idx="26">
                  <c:v>1997</c:v>
                </c:pt>
                <c:pt idx="27">
                  <c:v>1998</c:v>
                </c:pt>
                <c:pt idx="28">
                  <c:v>1999</c:v>
                </c:pt>
                <c:pt idx="29">
                  <c:v>2000</c:v>
                </c:pt>
                <c:pt idx="30">
                  <c:v>2001</c:v>
                </c:pt>
                <c:pt idx="31">
                  <c:v>2002</c:v>
                </c:pt>
                <c:pt idx="32">
                  <c:v>2003</c:v>
                </c:pt>
                <c:pt idx="33">
                  <c:v>2004</c:v>
                </c:pt>
                <c:pt idx="34">
                  <c:v>2005</c:v>
                </c:pt>
                <c:pt idx="35">
                  <c:v>2006</c:v>
                </c:pt>
                <c:pt idx="36">
                  <c:v>2007</c:v>
                </c:pt>
                <c:pt idx="37">
                  <c:v>2008</c:v>
                </c:pt>
                <c:pt idx="38">
                  <c:v>2009</c:v>
                </c:pt>
              </c:numCache>
            </c:numRef>
          </c:cat>
          <c:val>
            <c:numRef>
              <c:f>Chart!$M$6:$AY$6</c:f>
              <c:numCache>
                <c:formatCode>General</c:formatCode>
                <c:ptCount val="39"/>
                <c:pt idx="0">
                  <c:v>1096.876</c:v>
                </c:pt>
                <c:pt idx="1">
                  <c:v>1307.335</c:v>
                </c:pt>
                <c:pt idx="2">
                  <c:v>1508.136</c:v>
                </c:pt>
                <c:pt idx="3">
                  <c:v>1463.0929999999998</c:v>
                </c:pt>
                <c:pt idx="4">
                  <c:v>1447.7139999999999</c:v>
                </c:pt>
                <c:pt idx="5">
                  <c:v>1614.4370000000001</c:v>
                </c:pt>
                <c:pt idx="6">
                  <c:v>1665.9390000000001</c:v>
                </c:pt>
                <c:pt idx="7">
                  <c:v>1741.8509999999999</c:v>
                </c:pt>
                <c:pt idx="8">
                  <c:v>1709.5519999999999</c:v>
                </c:pt>
                <c:pt idx="9">
                  <c:v>1655.797</c:v>
                </c:pt>
                <c:pt idx="10">
                  <c:v>1582.01</c:v>
                </c:pt>
                <c:pt idx="11">
                  <c:v>1445.0829999999999</c:v>
                </c:pt>
                <c:pt idx="12">
                  <c:v>1399.53</c:v>
                </c:pt>
                <c:pt idx="13">
                  <c:v>1332.087</c:v>
                </c:pt>
                <c:pt idx="14">
                  <c:v>1186.8039999999999</c:v>
                </c:pt>
                <c:pt idx="15">
                  <c:v>1208.924</c:v>
                </c:pt>
                <c:pt idx="16">
                  <c:v>1196.24</c:v>
                </c:pt>
                <c:pt idx="17">
                  <c:v>1251.4390000000001</c:v>
                </c:pt>
                <c:pt idx="18">
                  <c:v>1343.5709999999999</c:v>
                </c:pt>
                <c:pt idx="19">
                  <c:v>1337.327</c:v>
                </c:pt>
                <c:pt idx="20">
                  <c:v>1335.0419999999999</c:v>
                </c:pt>
                <c:pt idx="21">
                  <c:v>1310.0999999999999</c:v>
                </c:pt>
                <c:pt idx="22">
                  <c:v>1254.2429999999999</c:v>
                </c:pt>
                <c:pt idx="23">
                  <c:v>1267.3839999999998</c:v>
                </c:pt>
                <c:pt idx="24">
                  <c:v>1245.3339999999998</c:v>
                </c:pt>
                <c:pt idx="25">
                  <c:v>1240.327</c:v>
                </c:pt>
                <c:pt idx="26">
                  <c:v>1243.7449999999999</c:v>
                </c:pt>
                <c:pt idx="27">
                  <c:v>1280.3799999999999</c:v>
                </c:pt>
                <c:pt idx="28">
                  <c:v>1245.9549999999999</c:v>
                </c:pt>
                <c:pt idx="29">
                  <c:v>1213.646</c:v>
                </c:pt>
                <c:pt idx="30">
                  <c:v>1168.556</c:v>
                </c:pt>
                <c:pt idx="31">
                  <c:v>1170.6759999999999</c:v>
                </c:pt>
                <c:pt idx="32">
                  <c:v>1159.279</c:v>
                </c:pt>
                <c:pt idx="33">
                  <c:v>1187.6779999999999</c:v>
                </c:pt>
                <c:pt idx="34">
                  <c:v>1181.106</c:v>
                </c:pt>
                <c:pt idx="35">
                  <c:v>1101.5989999999999</c:v>
                </c:pt>
                <c:pt idx="36">
                  <c:v>1152.356</c:v>
                </c:pt>
                <c:pt idx="37">
                  <c:v>1102.95</c:v>
                </c:pt>
                <c:pt idx="38">
                  <c:v>1026.6599999999999</c:v>
                </c:pt>
              </c:numCache>
            </c:numRef>
          </c:val>
        </c:ser>
        <c:ser>
          <c:idx val="6"/>
          <c:order val="2"/>
          <c:tx>
            <c:strRef>
              <c:f>Chart!$L$7</c:f>
              <c:strCache>
                <c:ptCount val="1"/>
                <c:pt idx="0">
                  <c:v>Natural gas  </c:v>
                </c:pt>
              </c:strCache>
            </c:strRef>
          </c:tx>
          <c:spPr>
            <a:blipFill>
              <a:blip xmlns:r="http://schemas.openxmlformats.org/officeDocument/2006/relationships" r:embed="rId2"/>
              <a:tile tx="0" ty="0" sx="100000" sy="100000" flip="none" algn="tl"/>
            </a:blipFill>
            <a:ln w="12700">
              <a:noFill/>
              <a:prstDash val="solid"/>
            </a:ln>
          </c:spPr>
          <c:cat>
            <c:numRef>
              <c:f>Chart!$M$4:$AY$4</c:f>
              <c:numCache>
                <c:formatCode>General</c:formatCode>
                <c:ptCount val="39"/>
                <c:pt idx="0">
                  <c:v>1971</c:v>
                </c:pt>
                <c:pt idx="1">
                  <c:v>1972</c:v>
                </c:pt>
                <c:pt idx="2">
                  <c:v>1973</c:v>
                </c:pt>
                <c:pt idx="3">
                  <c:v>1974</c:v>
                </c:pt>
                <c:pt idx="4">
                  <c:v>1975</c:v>
                </c:pt>
                <c:pt idx="5">
                  <c:v>1976</c:v>
                </c:pt>
                <c:pt idx="6">
                  <c:v>1977</c:v>
                </c:pt>
                <c:pt idx="7">
                  <c:v>1978</c:v>
                </c:pt>
                <c:pt idx="8">
                  <c:v>1979</c:v>
                </c:pt>
                <c:pt idx="9">
                  <c:v>1980</c:v>
                </c:pt>
                <c:pt idx="10">
                  <c:v>1981</c:v>
                </c:pt>
                <c:pt idx="11">
                  <c:v>1982</c:v>
                </c:pt>
                <c:pt idx="12">
                  <c:v>1983</c:v>
                </c:pt>
                <c:pt idx="13">
                  <c:v>1984</c:v>
                </c:pt>
                <c:pt idx="14">
                  <c:v>1985</c:v>
                </c:pt>
                <c:pt idx="15">
                  <c:v>1986</c:v>
                </c:pt>
                <c:pt idx="16">
                  <c:v>1987</c:v>
                </c:pt>
                <c:pt idx="17">
                  <c:v>1988</c:v>
                </c:pt>
                <c:pt idx="18">
                  <c:v>1989</c:v>
                </c:pt>
                <c:pt idx="19">
                  <c:v>1990</c:v>
                </c:pt>
                <c:pt idx="20">
                  <c:v>1991</c:v>
                </c:pt>
                <c:pt idx="21">
                  <c:v>1992</c:v>
                </c:pt>
                <c:pt idx="22">
                  <c:v>1993</c:v>
                </c:pt>
                <c:pt idx="23">
                  <c:v>1994</c:v>
                </c:pt>
                <c:pt idx="24">
                  <c:v>1995</c:v>
                </c:pt>
                <c:pt idx="25">
                  <c:v>1996</c:v>
                </c:pt>
                <c:pt idx="26">
                  <c:v>1997</c:v>
                </c:pt>
                <c:pt idx="27">
                  <c:v>1998</c:v>
                </c:pt>
                <c:pt idx="28">
                  <c:v>1999</c:v>
                </c:pt>
                <c:pt idx="29">
                  <c:v>2000</c:v>
                </c:pt>
                <c:pt idx="30">
                  <c:v>2001</c:v>
                </c:pt>
                <c:pt idx="31">
                  <c:v>2002</c:v>
                </c:pt>
                <c:pt idx="32">
                  <c:v>2003</c:v>
                </c:pt>
                <c:pt idx="33">
                  <c:v>2004</c:v>
                </c:pt>
                <c:pt idx="34">
                  <c:v>2005</c:v>
                </c:pt>
                <c:pt idx="35">
                  <c:v>2006</c:v>
                </c:pt>
                <c:pt idx="36">
                  <c:v>2007</c:v>
                </c:pt>
                <c:pt idx="37">
                  <c:v>2008</c:v>
                </c:pt>
                <c:pt idx="38">
                  <c:v>2009</c:v>
                </c:pt>
              </c:numCache>
            </c:numRef>
          </c:cat>
          <c:val>
            <c:numRef>
              <c:f>Chart!$M$7:$AY$7</c:f>
              <c:numCache>
                <c:formatCode>General</c:formatCode>
                <c:ptCount val="39"/>
                <c:pt idx="0">
                  <c:v>695.45299999999747</c:v>
                </c:pt>
                <c:pt idx="1">
                  <c:v>735.58900000000051</c:v>
                </c:pt>
                <c:pt idx="2">
                  <c:v>741.82599999999798</c:v>
                </c:pt>
                <c:pt idx="3">
                  <c:v>779.94699999999796</c:v>
                </c:pt>
                <c:pt idx="4">
                  <c:v>803.76699999999948</c:v>
                </c:pt>
                <c:pt idx="5">
                  <c:v>824.79200000000003</c:v>
                </c:pt>
                <c:pt idx="6">
                  <c:v>855.87199999999996</c:v>
                </c:pt>
                <c:pt idx="7">
                  <c:v>885.72</c:v>
                </c:pt>
                <c:pt idx="8">
                  <c:v>959.35899999999947</c:v>
                </c:pt>
                <c:pt idx="9">
                  <c:v>996.76300000000003</c:v>
                </c:pt>
                <c:pt idx="10">
                  <c:v>1025.8869999999999</c:v>
                </c:pt>
                <c:pt idx="11">
                  <c:v>1050.3739999999998</c:v>
                </c:pt>
                <c:pt idx="12">
                  <c:v>1078.2049999999999</c:v>
                </c:pt>
                <c:pt idx="13">
                  <c:v>1204.941</c:v>
                </c:pt>
                <c:pt idx="14">
                  <c:v>1247.4160000000011</c:v>
                </c:pt>
                <c:pt idx="15">
                  <c:v>1266.979</c:v>
                </c:pt>
                <c:pt idx="16">
                  <c:v>1369.9680000000001</c:v>
                </c:pt>
                <c:pt idx="17">
                  <c:v>1406.252</c:v>
                </c:pt>
                <c:pt idx="18">
                  <c:v>1599.85</c:v>
                </c:pt>
                <c:pt idx="19">
                  <c:v>1727.1799999999998</c:v>
                </c:pt>
                <c:pt idx="20">
                  <c:v>1757.288</c:v>
                </c:pt>
                <c:pt idx="21">
                  <c:v>1772.6129999999998</c:v>
                </c:pt>
                <c:pt idx="22">
                  <c:v>1820.6559999999999</c:v>
                </c:pt>
                <c:pt idx="23">
                  <c:v>1893.5889999999999</c:v>
                </c:pt>
                <c:pt idx="24">
                  <c:v>1995.0239999999999</c:v>
                </c:pt>
                <c:pt idx="25">
                  <c:v>2062.308</c:v>
                </c:pt>
                <c:pt idx="26">
                  <c:v>2202.3960000000002</c:v>
                </c:pt>
                <c:pt idx="27">
                  <c:v>2341.4180000000001</c:v>
                </c:pt>
                <c:pt idx="28">
                  <c:v>2541.8740000000012</c:v>
                </c:pt>
                <c:pt idx="29">
                  <c:v>2716.0340000000001</c:v>
                </c:pt>
                <c:pt idx="30">
                  <c:v>2865.1659999999997</c:v>
                </c:pt>
                <c:pt idx="31">
                  <c:v>3065.127</c:v>
                </c:pt>
                <c:pt idx="32">
                  <c:v>3218.96</c:v>
                </c:pt>
                <c:pt idx="33">
                  <c:v>3452.18</c:v>
                </c:pt>
                <c:pt idx="34">
                  <c:v>3628.9110000000123</c:v>
                </c:pt>
                <c:pt idx="35">
                  <c:v>3820.9360000000001</c:v>
                </c:pt>
                <c:pt idx="36">
                  <c:v>4125.1200000000044</c:v>
                </c:pt>
                <c:pt idx="37">
                  <c:v>4280.6820000000034</c:v>
                </c:pt>
                <c:pt idx="38">
                  <c:v>4299.4839999999995</c:v>
                </c:pt>
              </c:numCache>
            </c:numRef>
          </c:val>
        </c:ser>
        <c:ser>
          <c:idx val="7"/>
          <c:order val="3"/>
          <c:tx>
            <c:strRef>
              <c:f>Chart!$L$8</c:f>
              <c:strCache>
                <c:ptCount val="1"/>
                <c:pt idx="0">
                  <c:v>Nuclear      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 w="12700">
              <a:noFill/>
              <a:prstDash val="solid"/>
            </a:ln>
          </c:spPr>
          <c:cat>
            <c:numRef>
              <c:f>Chart!$M$4:$AY$4</c:f>
              <c:numCache>
                <c:formatCode>General</c:formatCode>
                <c:ptCount val="39"/>
                <c:pt idx="0">
                  <c:v>1971</c:v>
                </c:pt>
                <c:pt idx="1">
                  <c:v>1972</c:v>
                </c:pt>
                <c:pt idx="2">
                  <c:v>1973</c:v>
                </c:pt>
                <c:pt idx="3">
                  <c:v>1974</c:v>
                </c:pt>
                <c:pt idx="4">
                  <c:v>1975</c:v>
                </c:pt>
                <c:pt idx="5">
                  <c:v>1976</c:v>
                </c:pt>
                <c:pt idx="6">
                  <c:v>1977</c:v>
                </c:pt>
                <c:pt idx="7">
                  <c:v>1978</c:v>
                </c:pt>
                <c:pt idx="8">
                  <c:v>1979</c:v>
                </c:pt>
                <c:pt idx="9">
                  <c:v>1980</c:v>
                </c:pt>
                <c:pt idx="10">
                  <c:v>1981</c:v>
                </c:pt>
                <c:pt idx="11">
                  <c:v>1982</c:v>
                </c:pt>
                <c:pt idx="12">
                  <c:v>1983</c:v>
                </c:pt>
                <c:pt idx="13">
                  <c:v>1984</c:v>
                </c:pt>
                <c:pt idx="14">
                  <c:v>1985</c:v>
                </c:pt>
                <c:pt idx="15">
                  <c:v>1986</c:v>
                </c:pt>
                <c:pt idx="16">
                  <c:v>1987</c:v>
                </c:pt>
                <c:pt idx="17">
                  <c:v>1988</c:v>
                </c:pt>
                <c:pt idx="18">
                  <c:v>1989</c:v>
                </c:pt>
                <c:pt idx="19">
                  <c:v>1990</c:v>
                </c:pt>
                <c:pt idx="20">
                  <c:v>1991</c:v>
                </c:pt>
                <c:pt idx="21">
                  <c:v>1992</c:v>
                </c:pt>
                <c:pt idx="22">
                  <c:v>1993</c:v>
                </c:pt>
                <c:pt idx="23">
                  <c:v>1994</c:v>
                </c:pt>
                <c:pt idx="24">
                  <c:v>1995</c:v>
                </c:pt>
                <c:pt idx="25">
                  <c:v>1996</c:v>
                </c:pt>
                <c:pt idx="26">
                  <c:v>1997</c:v>
                </c:pt>
                <c:pt idx="27">
                  <c:v>1998</c:v>
                </c:pt>
                <c:pt idx="28">
                  <c:v>1999</c:v>
                </c:pt>
                <c:pt idx="29">
                  <c:v>2000</c:v>
                </c:pt>
                <c:pt idx="30">
                  <c:v>2001</c:v>
                </c:pt>
                <c:pt idx="31">
                  <c:v>2002</c:v>
                </c:pt>
                <c:pt idx="32">
                  <c:v>2003</c:v>
                </c:pt>
                <c:pt idx="33">
                  <c:v>2004</c:v>
                </c:pt>
                <c:pt idx="34">
                  <c:v>2005</c:v>
                </c:pt>
                <c:pt idx="35">
                  <c:v>2006</c:v>
                </c:pt>
                <c:pt idx="36">
                  <c:v>2007</c:v>
                </c:pt>
                <c:pt idx="37">
                  <c:v>2008</c:v>
                </c:pt>
                <c:pt idx="38">
                  <c:v>2009</c:v>
                </c:pt>
              </c:numCache>
            </c:numRef>
          </c:cat>
          <c:val>
            <c:numRef>
              <c:f>Chart!$M$8:$AY$8</c:f>
              <c:numCache>
                <c:formatCode>General</c:formatCode>
                <c:ptCount val="39"/>
                <c:pt idx="0">
                  <c:v>111.087</c:v>
                </c:pt>
                <c:pt idx="1">
                  <c:v>152.47499999999999</c:v>
                </c:pt>
                <c:pt idx="2">
                  <c:v>203.196</c:v>
                </c:pt>
                <c:pt idx="3">
                  <c:v>272.71099999999899</c:v>
                </c:pt>
                <c:pt idx="4">
                  <c:v>383.613</c:v>
                </c:pt>
                <c:pt idx="5">
                  <c:v>440.59799999999899</c:v>
                </c:pt>
                <c:pt idx="6">
                  <c:v>536.94199999999796</c:v>
                </c:pt>
                <c:pt idx="7">
                  <c:v>625.99199999999996</c:v>
                </c:pt>
                <c:pt idx="8">
                  <c:v>648.75300000000004</c:v>
                </c:pt>
                <c:pt idx="9">
                  <c:v>713.375</c:v>
                </c:pt>
                <c:pt idx="10">
                  <c:v>842.31</c:v>
                </c:pt>
                <c:pt idx="11">
                  <c:v>909.96799999999746</c:v>
                </c:pt>
                <c:pt idx="12">
                  <c:v>1035.1289999999999</c:v>
                </c:pt>
                <c:pt idx="13">
                  <c:v>1255.3439999999998</c:v>
                </c:pt>
                <c:pt idx="14">
                  <c:v>1492.098</c:v>
                </c:pt>
                <c:pt idx="15">
                  <c:v>1601.3309999999999</c:v>
                </c:pt>
                <c:pt idx="16">
                  <c:v>1737.8050000000001</c:v>
                </c:pt>
                <c:pt idx="17">
                  <c:v>1891.249</c:v>
                </c:pt>
                <c:pt idx="18">
                  <c:v>1939.0889999999999</c:v>
                </c:pt>
                <c:pt idx="19">
                  <c:v>2012.902</c:v>
                </c:pt>
                <c:pt idx="20">
                  <c:v>2105.7869999999857</c:v>
                </c:pt>
                <c:pt idx="21">
                  <c:v>2123.6879999999987</c:v>
                </c:pt>
                <c:pt idx="22">
                  <c:v>2190.502</c:v>
                </c:pt>
                <c:pt idx="23">
                  <c:v>2242.2979999999998</c:v>
                </c:pt>
                <c:pt idx="24">
                  <c:v>2331.9510000000123</c:v>
                </c:pt>
                <c:pt idx="25">
                  <c:v>2417.1959999999999</c:v>
                </c:pt>
                <c:pt idx="26">
                  <c:v>2393.1010000000001</c:v>
                </c:pt>
                <c:pt idx="27">
                  <c:v>2445.21</c:v>
                </c:pt>
                <c:pt idx="28">
                  <c:v>2531.1479999999997</c:v>
                </c:pt>
                <c:pt idx="29">
                  <c:v>2590.623</c:v>
                </c:pt>
                <c:pt idx="30">
                  <c:v>2637.6849999999877</c:v>
                </c:pt>
                <c:pt idx="31">
                  <c:v>2660.7779999999998</c:v>
                </c:pt>
                <c:pt idx="32">
                  <c:v>2635.3490000000002</c:v>
                </c:pt>
                <c:pt idx="33">
                  <c:v>2738.0120000000002</c:v>
                </c:pt>
                <c:pt idx="34">
                  <c:v>2767.9520000000002</c:v>
                </c:pt>
                <c:pt idx="35">
                  <c:v>2791.4710000000114</c:v>
                </c:pt>
                <c:pt idx="36">
                  <c:v>2719.239</c:v>
                </c:pt>
                <c:pt idx="37">
                  <c:v>2730.8020000000001</c:v>
                </c:pt>
                <c:pt idx="38">
                  <c:v>2696.7649999999862</c:v>
                </c:pt>
              </c:numCache>
            </c:numRef>
          </c:val>
        </c:ser>
        <c:ser>
          <c:idx val="4"/>
          <c:order val="4"/>
          <c:tx>
            <c:strRef>
              <c:f>Chart!$L$9</c:f>
              <c:strCache>
                <c:ptCount val="1"/>
                <c:pt idx="0">
                  <c:v>Hydro        </c:v>
                </c:pt>
              </c:strCache>
            </c:strRef>
          </c:tx>
          <c:spPr>
            <a:blipFill>
              <a:blip xmlns:r="http://schemas.openxmlformats.org/officeDocument/2006/relationships" r:embed="rId4"/>
              <a:stretch>
                <a:fillRect/>
              </a:stretch>
            </a:blipFill>
            <a:ln w="12700">
              <a:noFill/>
              <a:prstDash val="solid"/>
            </a:ln>
          </c:spPr>
          <c:cat>
            <c:numRef>
              <c:f>Chart!$M$4:$AY$4</c:f>
              <c:numCache>
                <c:formatCode>General</c:formatCode>
                <c:ptCount val="39"/>
                <c:pt idx="0">
                  <c:v>1971</c:v>
                </c:pt>
                <c:pt idx="1">
                  <c:v>1972</c:v>
                </c:pt>
                <c:pt idx="2">
                  <c:v>1973</c:v>
                </c:pt>
                <c:pt idx="3">
                  <c:v>1974</c:v>
                </c:pt>
                <c:pt idx="4">
                  <c:v>1975</c:v>
                </c:pt>
                <c:pt idx="5">
                  <c:v>1976</c:v>
                </c:pt>
                <c:pt idx="6">
                  <c:v>1977</c:v>
                </c:pt>
                <c:pt idx="7">
                  <c:v>1978</c:v>
                </c:pt>
                <c:pt idx="8">
                  <c:v>1979</c:v>
                </c:pt>
                <c:pt idx="9">
                  <c:v>1980</c:v>
                </c:pt>
                <c:pt idx="10">
                  <c:v>1981</c:v>
                </c:pt>
                <c:pt idx="11">
                  <c:v>1982</c:v>
                </c:pt>
                <c:pt idx="12">
                  <c:v>1983</c:v>
                </c:pt>
                <c:pt idx="13">
                  <c:v>1984</c:v>
                </c:pt>
                <c:pt idx="14">
                  <c:v>1985</c:v>
                </c:pt>
                <c:pt idx="15">
                  <c:v>1986</c:v>
                </c:pt>
                <c:pt idx="16">
                  <c:v>1987</c:v>
                </c:pt>
                <c:pt idx="17">
                  <c:v>1988</c:v>
                </c:pt>
                <c:pt idx="18">
                  <c:v>1989</c:v>
                </c:pt>
                <c:pt idx="19">
                  <c:v>1990</c:v>
                </c:pt>
                <c:pt idx="20">
                  <c:v>1991</c:v>
                </c:pt>
                <c:pt idx="21">
                  <c:v>1992</c:v>
                </c:pt>
                <c:pt idx="22">
                  <c:v>1993</c:v>
                </c:pt>
                <c:pt idx="23">
                  <c:v>1994</c:v>
                </c:pt>
                <c:pt idx="24">
                  <c:v>1995</c:v>
                </c:pt>
                <c:pt idx="25">
                  <c:v>1996</c:v>
                </c:pt>
                <c:pt idx="26">
                  <c:v>1997</c:v>
                </c:pt>
                <c:pt idx="27">
                  <c:v>1998</c:v>
                </c:pt>
                <c:pt idx="28">
                  <c:v>1999</c:v>
                </c:pt>
                <c:pt idx="29">
                  <c:v>2000</c:v>
                </c:pt>
                <c:pt idx="30">
                  <c:v>2001</c:v>
                </c:pt>
                <c:pt idx="31">
                  <c:v>2002</c:v>
                </c:pt>
                <c:pt idx="32">
                  <c:v>2003</c:v>
                </c:pt>
                <c:pt idx="33">
                  <c:v>2004</c:v>
                </c:pt>
                <c:pt idx="34">
                  <c:v>2005</c:v>
                </c:pt>
                <c:pt idx="35">
                  <c:v>2006</c:v>
                </c:pt>
                <c:pt idx="36">
                  <c:v>2007</c:v>
                </c:pt>
                <c:pt idx="37">
                  <c:v>2008</c:v>
                </c:pt>
                <c:pt idx="38">
                  <c:v>2009</c:v>
                </c:pt>
              </c:numCache>
            </c:numRef>
          </c:cat>
          <c:val>
            <c:numRef>
              <c:f>Chart!$M$9:$AY$9</c:f>
              <c:numCache>
                <c:formatCode>General</c:formatCode>
                <c:ptCount val="39"/>
                <c:pt idx="0">
                  <c:v>1203.3339999999998</c:v>
                </c:pt>
                <c:pt idx="1">
                  <c:v>1266</c:v>
                </c:pt>
                <c:pt idx="2">
                  <c:v>1281.2449999999999</c:v>
                </c:pt>
                <c:pt idx="3">
                  <c:v>1420.6439999999998</c:v>
                </c:pt>
                <c:pt idx="4">
                  <c:v>1443.7080000000001</c:v>
                </c:pt>
                <c:pt idx="5">
                  <c:v>1431.886</c:v>
                </c:pt>
                <c:pt idx="6">
                  <c:v>1479.6989999999998</c:v>
                </c:pt>
                <c:pt idx="7">
                  <c:v>1599.645</c:v>
                </c:pt>
                <c:pt idx="8">
                  <c:v>1683.489</c:v>
                </c:pt>
                <c:pt idx="9">
                  <c:v>1716.8589999999999</c:v>
                </c:pt>
                <c:pt idx="10">
                  <c:v>1757.9580000000001</c:v>
                </c:pt>
                <c:pt idx="11">
                  <c:v>1798.5709999999999</c:v>
                </c:pt>
                <c:pt idx="12">
                  <c:v>1878.8619999999999</c:v>
                </c:pt>
                <c:pt idx="13">
                  <c:v>1941.9549999999999</c:v>
                </c:pt>
                <c:pt idx="14">
                  <c:v>1973.1279999999999</c:v>
                </c:pt>
                <c:pt idx="15">
                  <c:v>2008.645</c:v>
                </c:pt>
                <c:pt idx="16">
                  <c:v>2014.778</c:v>
                </c:pt>
                <c:pt idx="17">
                  <c:v>2083.9470000000001</c:v>
                </c:pt>
                <c:pt idx="18">
                  <c:v>2071.1770000000001</c:v>
                </c:pt>
                <c:pt idx="19">
                  <c:v>2143.5630000000001</c:v>
                </c:pt>
                <c:pt idx="20">
                  <c:v>2212.1950000000002</c:v>
                </c:pt>
                <c:pt idx="21">
                  <c:v>2210.7279999999987</c:v>
                </c:pt>
                <c:pt idx="22">
                  <c:v>2340.0839999999998</c:v>
                </c:pt>
                <c:pt idx="23">
                  <c:v>2360.2019999999998</c:v>
                </c:pt>
                <c:pt idx="24">
                  <c:v>2479.7910000000002</c:v>
                </c:pt>
                <c:pt idx="25">
                  <c:v>2514.2429999999877</c:v>
                </c:pt>
                <c:pt idx="26">
                  <c:v>2545.308</c:v>
                </c:pt>
                <c:pt idx="27">
                  <c:v>2555.42</c:v>
                </c:pt>
                <c:pt idx="28">
                  <c:v>2562.261</c:v>
                </c:pt>
                <c:pt idx="29">
                  <c:v>2619.8720000000012</c:v>
                </c:pt>
                <c:pt idx="30">
                  <c:v>2559.4569999999999</c:v>
                </c:pt>
                <c:pt idx="31">
                  <c:v>2626.7879999999886</c:v>
                </c:pt>
                <c:pt idx="32">
                  <c:v>2640.4659999999999</c:v>
                </c:pt>
                <c:pt idx="33">
                  <c:v>2810.116</c:v>
                </c:pt>
                <c:pt idx="34">
                  <c:v>2931.9710000000114</c:v>
                </c:pt>
                <c:pt idx="35">
                  <c:v>3036.6590000000001</c:v>
                </c:pt>
                <c:pt idx="36">
                  <c:v>3076.0349999999999</c:v>
                </c:pt>
                <c:pt idx="37">
                  <c:v>3200.7799999999997</c:v>
                </c:pt>
                <c:pt idx="38">
                  <c:v>3251.6750000000002</c:v>
                </c:pt>
              </c:numCache>
            </c:numRef>
          </c:val>
        </c:ser>
        <c:ser>
          <c:idx val="1"/>
          <c:order val="5"/>
          <c:tx>
            <c:strRef>
              <c:f>Chart!$L$10</c:f>
              <c:strCache>
                <c:ptCount val="1"/>
                <c:pt idx="0">
                  <c:v>Other        </c:v>
                </c:pt>
              </c:strCache>
            </c:strRef>
          </c:tx>
          <c:spPr>
            <a:solidFill>
              <a:srgbClr val="92D050"/>
            </a:solidFill>
            <a:ln w="12700">
              <a:noFill/>
              <a:prstDash val="solid"/>
            </a:ln>
          </c:spPr>
          <c:cat>
            <c:numRef>
              <c:f>Chart!$M$4:$AY$4</c:f>
              <c:numCache>
                <c:formatCode>General</c:formatCode>
                <c:ptCount val="39"/>
                <c:pt idx="0">
                  <c:v>1971</c:v>
                </c:pt>
                <c:pt idx="1">
                  <c:v>1972</c:v>
                </c:pt>
                <c:pt idx="2">
                  <c:v>1973</c:v>
                </c:pt>
                <c:pt idx="3">
                  <c:v>1974</c:v>
                </c:pt>
                <c:pt idx="4">
                  <c:v>1975</c:v>
                </c:pt>
                <c:pt idx="5">
                  <c:v>1976</c:v>
                </c:pt>
                <c:pt idx="6">
                  <c:v>1977</c:v>
                </c:pt>
                <c:pt idx="7">
                  <c:v>1978</c:v>
                </c:pt>
                <c:pt idx="8">
                  <c:v>1979</c:v>
                </c:pt>
                <c:pt idx="9">
                  <c:v>1980</c:v>
                </c:pt>
                <c:pt idx="10">
                  <c:v>1981</c:v>
                </c:pt>
                <c:pt idx="11">
                  <c:v>1982</c:v>
                </c:pt>
                <c:pt idx="12">
                  <c:v>1983</c:v>
                </c:pt>
                <c:pt idx="13">
                  <c:v>1984</c:v>
                </c:pt>
                <c:pt idx="14">
                  <c:v>1985</c:v>
                </c:pt>
                <c:pt idx="15">
                  <c:v>1986</c:v>
                </c:pt>
                <c:pt idx="16">
                  <c:v>1987</c:v>
                </c:pt>
                <c:pt idx="17">
                  <c:v>1988</c:v>
                </c:pt>
                <c:pt idx="18">
                  <c:v>1989</c:v>
                </c:pt>
                <c:pt idx="19">
                  <c:v>1990</c:v>
                </c:pt>
                <c:pt idx="20">
                  <c:v>1991</c:v>
                </c:pt>
                <c:pt idx="21">
                  <c:v>1992</c:v>
                </c:pt>
                <c:pt idx="22">
                  <c:v>1993</c:v>
                </c:pt>
                <c:pt idx="23">
                  <c:v>1994</c:v>
                </c:pt>
                <c:pt idx="24">
                  <c:v>1995</c:v>
                </c:pt>
                <c:pt idx="25">
                  <c:v>1996</c:v>
                </c:pt>
                <c:pt idx="26">
                  <c:v>1997</c:v>
                </c:pt>
                <c:pt idx="27">
                  <c:v>1998</c:v>
                </c:pt>
                <c:pt idx="28">
                  <c:v>1999</c:v>
                </c:pt>
                <c:pt idx="29">
                  <c:v>2000</c:v>
                </c:pt>
                <c:pt idx="30">
                  <c:v>2001</c:v>
                </c:pt>
                <c:pt idx="31">
                  <c:v>2002</c:v>
                </c:pt>
                <c:pt idx="32">
                  <c:v>2003</c:v>
                </c:pt>
                <c:pt idx="33">
                  <c:v>2004</c:v>
                </c:pt>
                <c:pt idx="34">
                  <c:v>2005</c:v>
                </c:pt>
                <c:pt idx="35">
                  <c:v>2006</c:v>
                </c:pt>
                <c:pt idx="36">
                  <c:v>2007</c:v>
                </c:pt>
                <c:pt idx="37">
                  <c:v>2008</c:v>
                </c:pt>
                <c:pt idx="38">
                  <c:v>2009</c:v>
                </c:pt>
              </c:numCache>
            </c:numRef>
          </c:cat>
          <c:val>
            <c:numRef>
              <c:f>Chart!$M$10:$AY$10</c:f>
              <c:numCache>
                <c:formatCode>General</c:formatCode>
                <c:ptCount val="39"/>
                <c:pt idx="0">
                  <c:v>36.069000000000003</c:v>
                </c:pt>
                <c:pt idx="1">
                  <c:v>37.013999999999996</c:v>
                </c:pt>
                <c:pt idx="2">
                  <c:v>39.197000000000003</c:v>
                </c:pt>
                <c:pt idx="3">
                  <c:v>40.373999999999995</c:v>
                </c:pt>
                <c:pt idx="4">
                  <c:v>44.36</c:v>
                </c:pt>
                <c:pt idx="5">
                  <c:v>47.696000000000012</c:v>
                </c:pt>
                <c:pt idx="6">
                  <c:v>48.922000000000011</c:v>
                </c:pt>
                <c:pt idx="7">
                  <c:v>49.731000000000002</c:v>
                </c:pt>
                <c:pt idx="8">
                  <c:v>53.379999999999995</c:v>
                </c:pt>
                <c:pt idx="9">
                  <c:v>58.818999999999996</c:v>
                </c:pt>
                <c:pt idx="10">
                  <c:v>61.161000000000001</c:v>
                </c:pt>
                <c:pt idx="11">
                  <c:v>69.477000000000004</c:v>
                </c:pt>
                <c:pt idx="12">
                  <c:v>72.638999999999982</c:v>
                </c:pt>
                <c:pt idx="13">
                  <c:v>77.251999999999995</c:v>
                </c:pt>
                <c:pt idx="14">
                  <c:v>80.456000000000003</c:v>
                </c:pt>
                <c:pt idx="15">
                  <c:v>84.863</c:v>
                </c:pt>
                <c:pt idx="16">
                  <c:v>87.563000000000002</c:v>
                </c:pt>
                <c:pt idx="17">
                  <c:v>90.959000000000003</c:v>
                </c:pt>
                <c:pt idx="18">
                  <c:v>153.54599999999999</c:v>
                </c:pt>
                <c:pt idx="19">
                  <c:v>172.76499999999999</c:v>
                </c:pt>
                <c:pt idx="20">
                  <c:v>146.61699999999999</c:v>
                </c:pt>
                <c:pt idx="21">
                  <c:v>164.137</c:v>
                </c:pt>
                <c:pt idx="22">
                  <c:v>163.84700000000001</c:v>
                </c:pt>
                <c:pt idx="23">
                  <c:v>174.19800000000001</c:v>
                </c:pt>
                <c:pt idx="24">
                  <c:v>182.74799999999999</c:v>
                </c:pt>
                <c:pt idx="25">
                  <c:v>190.68800000000007</c:v>
                </c:pt>
                <c:pt idx="26">
                  <c:v>202.01</c:v>
                </c:pt>
                <c:pt idx="27">
                  <c:v>214.44200000000001</c:v>
                </c:pt>
                <c:pt idx="28">
                  <c:v>232.67499999999998</c:v>
                </c:pt>
                <c:pt idx="29">
                  <c:v>257.28999999999894</c:v>
                </c:pt>
                <c:pt idx="30">
                  <c:v>268.608</c:v>
                </c:pt>
                <c:pt idx="31">
                  <c:v>301.02699999999828</c:v>
                </c:pt>
                <c:pt idx="32">
                  <c:v>324.98899999999799</c:v>
                </c:pt>
                <c:pt idx="33">
                  <c:v>365.43699999999762</c:v>
                </c:pt>
                <c:pt idx="34">
                  <c:v>406.31900000000002</c:v>
                </c:pt>
                <c:pt idx="35">
                  <c:v>444.80599999999993</c:v>
                </c:pt>
                <c:pt idx="36">
                  <c:v>504.14699999999999</c:v>
                </c:pt>
                <c:pt idx="37">
                  <c:v>571.05799999999749</c:v>
                </c:pt>
                <c:pt idx="38">
                  <c:v>659.57299999999998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5639008"/>
        <c:axId val="355650208"/>
      </c:areaChart>
      <c:catAx>
        <c:axId val="355639008"/>
        <c:scaling>
          <c:orientation val="minMax"/>
        </c:scaling>
        <c:delete val="1"/>
        <c:axPos val="b"/>
        <c:majorGridlines>
          <c:spPr>
            <a:ln w="9525">
              <a:solidFill>
                <a:srgbClr val="FFFFFF"/>
              </a:solidFill>
              <a:prstDash val="solid"/>
            </a:ln>
          </c:spPr>
        </c:majorGridlines>
        <c:numFmt formatCode="General" sourceLinked="1"/>
        <c:majorTickMark val="in"/>
        <c:minorTickMark val="none"/>
        <c:tickLblPos val="none"/>
        <c:crossAx val="355650208"/>
        <c:crosses val="autoZero"/>
        <c:auto val="1"/>
        <c:lblAlgn val="ctr"/>
        <c:lblOffset val="0"/>
        <c:tickLblSkip val="1"/>
        <c:tickMarkSkip val="1"/>
        <c:noMultiLvlLbl val="0"/>
      </c:catAx>
      <c:valAx>
        <c:axId val="355650208"/>
        <c:scaling>
          <c:orientation val="minMax"/>
          <c:max val="25000"/>
        </c:scaling>
        <c:delete val="1"/>
        <c:axPos val="l"/>
        <c:majorGridlines>
          <c:spPr>
            <a:ln w="9525">
              <a:solidFill>
                <a:srgbClr val="FFFFFF"/>
              </a:solidFill>
              <a:prstDash val="solid"/>
            </a:ln>
          </c:spPr>
        </c:majorGridlines>
        <c:numFmt formatCode="#\ ##0" sourceLinked="0"/>
        <c:majorTickMark val="out"/>
        <c:minorTickMark val="none"/>
        <c:tickLblPos val="none"/>
        <c:crossAx val="355639008"/>
        <c:crosses val="autoZero"/>
        <c:crossBetween val="midCat"/>
        <c:majorUnit val="5000"/>
      </c:valAx>
      <c:spPr>
        <a:solidFill>
          <a:srgbClr val="EAEAEA"/>
        </a:solidFill>
        <a:ln w="12700">
          <a:noFill/>
          <a:prstDash val="solid"/>
        </a:ln>
      </c:spPr>
    </c:plotArea>
    <c:plotVisOnly val="1"/>
    <c:dispBlanksAs val="zero"/>
    <c:showDLblsOverMax val="0"/>
  </c:chart>
  <c:spPr>
    <a:noFill/>
    <a:ln w="9525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5">
    <c:autoUpdate val="0"/>
  </c:externalData>
  <c:userShapes r:id="rId6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8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461235614778944"/>
          <c:y val="0.32856614173228488"/>
          <c:w val="0.70110909213271577"/>
          <c:h val="0.48335013123359588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</c:spPr>
          </c:dPt>
          <c:dPt>
            <c:idx val="1"/>
            <c:bubble3D val="0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</c:spPr>
          </c:dPt>
          <c:dPt>
            <c:idx val="2"/>
            <c:bubble3D val="0"/>
            <c:spPr>
              <a:solidFill>
                <a:schemeClr val="tx2"/>
              </a:solidFill>
            </c:spPr>
          </c:dPt>
          <c:dPt>
            <c:idx val="3"/>
            <c:bubble3D val="0"/>
            <c:spPr>
              <a:blipFill>
                <a:blip xmlns:r="http://schemas.openxmlformats.org/officeDocument/2006/relationships" r:embed="rId3"/>
                <a:tile tx="0" ty="0" sx="100000" sy="100000" flip="none" algn="tl"/>
              </a:blipFill>
            </c:spPr>
          </c:dPt>
          <c:dPt>
            <c:idx val="4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</c:spPr>
          </c:dPt>
          <c:dPt>
            <c:idx val="5"/>
            <c:bubble3D val="0"/>
            <c:spPr>
              <a:solidFill>
                <a:srgbClr val="92D050"/>
              </a:solidFill>
            </c:spPr>
          </c:dPt>
          <c:dLbls>
            <c:dLbl>
              <c:idx val="0"/>
              <c:layout>
                <c:manualLayout>
                  <c:x val="0.13761904761904761"/>
                  <c:y val="3.430238983284984E-2"/>
                </c:manualLayout>
              </c:layout>
              <c:spPr/>
              <c:txPr>
                <a:bodyPr/>
                <a:lstStyle/>
                <a:p>
                  <a:pPr>
                    <a:defRPr sz="1800" b="1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1010498687664041E-3"/>
                  <c:y val="-5.5213723284589428E-2"/>
                </c:manualLayout>
              </c:layout>
              <c:spPr/>
              <c:txPr>
                <a:bodyPr/>
                <a:lstStyle/>
                <a:p>
                  <a:pPr>
                    <a:defRPr sz="1800" b="1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7565616797900188E-2"/>
                  <c:y val="-3.544412211631461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7365329333833269E-2"/>
                  <c:y val="-1.6601049868766526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3055938320209974E-2"/>
                  <c:y val="-7.119722534683202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10481922572178477"/>
                  <c:y val="0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Hydro</c:v>
                </c:pt>
                <c:pt idx="1">
                  <c:v>Coal and Peat</c:v>
                </c:pt>
                <c:pt idx="2">
                  <c:v>Oil</c:v>
                </c:pt>
                <c:pt idx="3">
                  <c:v>Gas</c:v>
                </c:pt>
                <c:pt idx="4">
                  <c:v>Nuclear</c:v>
                </c:pt>
                <c:pt idx="5">
                  <c:v>Other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16.2</c:v>
                </c:pt>
                <c:pt idx="1">
                  <c:v>40.5</c:v>
                </c:pt>
                <c:pt idx="2">
                  <c:v>5.0999999999999996</c:v>
                </c:pt>
                <c:pt idx="3">
                  <c:v>21.4</c:v>
                </c:pt>
                <c:pt idx="4">
                  <c:v>13.4</c:v>
                </c:pt>
                <c:pt idx="5">
                  <c:v>3.3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5">
    <c:autoUpdate val="0"/>
  </c:externalData>
  <c:userShapes r:id="rId6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5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615079365079365"/>
          <c:y val="0.30283981838036761"/>
          <c:w val="0.75992063492063677"/>
          <c:h val="0.58596269900568776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00B050"/>
            </a:solidFill>
          </c:spPr>
          <c:dPt>
            <c:idx val="0"/>
            <c:bubble3D val="0"/>
            <c:spPr>
              <a:solidFill>
                <a:schemeClr val="accent1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Sheet1!$A$2:$A$3</c:f>
              <c:strCache>
                <c:ptCount val="2"/>
                <c:pt idx="0">
                  <c:v>Rest of world</c:v>
                </c:pt>
                <c:pt idx="1">
                  <c:v>Africa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72</c:v>
                </c:pt>
                <c:pt idx="1">
                  <c:v>28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400" b="1" i="0" u="none" strike="noStrike" baseline="0" dirty="0" smtClean="0">
                <a:solidFill>
                  <a:srgbClr val="000000"/>
                </a:solidFill>
                <a:latin typeface="Arial"/>
                <a:cs typeface="Arial"/>
              </a:rPr>
              <a:t>World – Hydroelectricity generation – Country wise</a:t>
            </a:r>
            <a:endParaRPr lang="en-US" sz="1400" b="1" dirty="0"/>
          </a:p>
        </c:rich>
      </c:tx>
      <c:layout>
        <c:manualLayout>
          <c:xMode val="edge"/>
          <c:yMode val="edge"/>
          <c:x val="0.10903345415156457"/>
          <c:y val="0.9009476361751102"/>
        </c:manualLayout>
      </c:layout>
      <c:overlay val="0"/>
    </c:title>
    <c:autoTitleDeleted val="0"/>
    <c:view3D>
      <c:rotX val="50"/>
      <c:rotY val="0"/>
      <c:rAngAx val="0"/>
      <c:perspective val="0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9548642485263262E-2"/>
          <c:y val="2.543614918505565E-2"/>
          <c:w val="0.93998125234345953"/>
          <c:h val="0.97456368879815947"/>
        </c:manualLayout>
      </c:layout>
      <c:pie3DChart>
        <c:varyColors val="1"/>
        <c:ser>
          <c:idx val="0"/>
          <c:order val="0"/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2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</c:spPr>
          </c:dPt>
          <c:dPt>
            <c:idx val="3"/>
            <c:bubble3D val="0"/>
            <c:spPr>
              <a:solidFill>
                <a:srgbClr val="9DD4D5"/>
              </a:solidFill>
            </c:spPr>
          </c:dPt>
          <c:dPt>
            <c:idx val="5"/>
            <c:bubble3D val="0"/>
            <c:spPr>
              <a:solidFill>
                <a:srgbClr val="8BE7B0"/>
              </a:solidFill>
            </c:spPr>
          </c:dPt>
          <c:dPt>
            <c:idx val="7"/>
            <c:bubble3D val="0"/>
            <c:spPr>
              <a:solidFill>
                <a:srgbClr val="90E2CE"/>
              </a:solidFill>
            </c:spPr>
          </c:dPt>
          <c:dPt>
            <c:idx val="8"/>
            <c:bubble3D val="0"/>
            <c:spPr>
              <a:solidFill>
                <a:srgbClr val="2DB976"/>
              </a:solidFill>
            </c:spPr>
          </c:dPt>
          <c:dPt>
            <c:idx val="9"/>
            <c:bubble3D val="0"/>
            <c:spPr>
              <a:solidFill>
                <a:srgbClr val="FFFF99"/>
              </a:solidFill>
            </c:spPr>
          </c:dPt>
          <c:dPt>
            <c:idx val="1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</c:spPr>
          </c:dPt>
          <c:dLbls>
            <c:dLbl>
              <c:idx val="0"/>
              <c:layout>
                <c:manualLayout>
                  <c:x val="-6.623781730080941E-2"/>
                  <c:y val="0.16708633495281194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dirty="0"/>
                      <a:t>China </a:t>
                    </a:r>
                  </a:p>
                  <a:p>
                    <a:r>
                      <a:rPr lang="en-US" sz="1400" b="1" dirty="0"/>
                      <a:t>694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8.0213828166584206E-2"/>
                  <c:y val="-7.4567487574691713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/>
                      <a:t>Brazil </a:t>
                    </a:r>
                  </a:p>
                  <a:p>
                    <a:r>
                      <a:rPr lang="en-US" sz="1400" b="1"/>
                      <a:t>430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4098617917515935E-2"/>
                  <c:y val="-0.1356503043502541"/>
                </c:manualLayout>
              </c:layout>
              <c:tx>
                <c:rich>
                  <a:bodyPr/>
                  <a:lstStyle/>
                  <a:p>
                    <a:r>
                      <a:rPr lang="en-US" sz="1400" b="1"/>
                      <a:t>Canada </a:t>
                    </a:r>
                  </a:p>
                  <a:p>
                    <a:r>
                      <a:rPr lang="en-US" sz="1400" b="1"/>
                      <a:t>377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6.9424655251427034E-2"/>
                  <c:y val="-0.20336638475746188"/>
                </c:manualLayout>
              </c:layout>
              <c:tx>
                <c:rich>
                  <a:bodyPr/>
                  <a:lstStyle/>
                  <a:p>
                    <a:r>
                      <a:rPr lang="en-US" sz="1400" b="1"/>
                      <a:t>United </a:t>
                    </a:r>
                  </a:p>
                  <a:p>
                    <a:r>
                      <a:rPr lang="en-US" sz="1400" b="1"/>
                      <a:t>States </a:t>
                    </a:r>
                  </a:p>
                  <a:p>
                    <a:r>
                      <a:rPr lang="en-US" sz="1400" b="1"/>
                      <a:t>328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5.8131347711970767E-2"/>
                  <c:y val="2.2140944881889852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/>
                      <a:t>Russia </a:t>
                    </a:r>
                  </a:p>
                  <a:p>
                    <a:r>
                      <a:rPr lang="en-US" sz="1400" b="1"/>
                      <a:t>165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4.9737532808399139E-3"/>
                  <c:y val="-2.5514403292180993E-3"/>
                </c:manualLayout>
              </c:layout>
              <c:tx>
                <c:rich>
                  <a:bodyPr/>
                  <a:lstStyle/>
                  <a:p>
                    <a:r>
                      <a:rPr lang="en-US" sz="1400" b="1"/>
                      <a:t>India </a:t>
                    </a:r>
                  </a:p>
                  <a:p>
                    <a:r>
                      <a:rPr lang="en-US" sz="1400" b="1"/>
                      <a:t>132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6.4657080908364722E-2"/>
                  <c:y val="6.912362204724451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/>
                      <a:t>Norway </a:t>
                    </a:r>
                  </a:p>
                  <a:p>
                    <a:r>
                      <a:rPr lang="en-US" sz="1400" b="1"/>
                      <a:t>122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1.2752428089251085E-2"/>
                  <c:y val="2.4394405291064847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dirty="0"/>
                      <a:t>Japan </a:t>
                    </a:r>
                  </a:p>
                  <a:p>
                    <a:r>
                      <a:rPr lang="en-US" sz="1400" b="1" dirty="0"/>
                      <a:t>85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3.3624614857925381E-2"/>
                  <c:y val="-5.3296587926509572E-3"/>
                </c:manualLayout>
              </c:layout>
              <c:tx>
                <c:rich>
                  <a:bodyPr/>
                  <a:lstStyle/>
                  <a:p>
                    <a:r>
                      <a:rPr lang="en-US" sz="1400" b="1"/>
                      <a:t>Venezuela </a:t>
                    </a:r>
                  </a:p>
                  <a:p>
                    <a:r>
                      <a:rPr lang="en-US" sz="1400" b="1"/>
                      <a:t>84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1.2091464110464453E-2"/>
                  <c:y val="-4.9186614173228851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/>
                      <a:t>Sweden </a:t>
                    </a:r>
                  </a:p>
                  <a:p>
                    <a:r>
                      <a:rPr lang="en-US" sz="1400" b="1"/>
                      <a:t>66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6.9850136739900523E-2"/>
                  <c:y val="0.1271089518065561"/>
                </c:manualLayout>
              </c:layout>
              <c:tx>
                <c:rich>
                  <a:bodyPr/>
                  <a:lstStyle/>
                  <a:p>
                    <a:r>
                      <a:rPr lang="en-US" sz="1400" b="1"/>
                      <a:t>Other </a:t>
                    </a:r>
                  </a:p>
                  <a:p>
                    <a:r>
                      <a:rPr lang="en-US" sz="1400" b="1"/>
                      <a:t>1,016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Lit>
              <c:ptCount val="11"/>
              <c:pt idx="0">
                <c:v>China</c:v>
              </c:pt>
              <c:pt idx="1">
                <c:v>Brazil</c:v>
              </c:pt>
              <c:pt idx="2">
                <c:v>Canada</c:v>
              </c:pt>
              <c:pt idx="3">
                <c:v>United States</c:v>
              </c:pt>
              <c:pt idx="4">
                <c:v>Russia</c:v>
              </c:pt>
              <c:pt idx="5">
                <c:v>India</c:v>
              </c:pt>
              <c:pt idx="6">
                <c:v>Norway</c:v>
              </c:pt>
              <c:pt idx="7">
                <c:v>Japan</c:v>
              </c:pt>
              <c:pt idx="8">
                <c:v>Venezuela</c:v>
              </c:pt>
              <c:pt idx="9">
                <c:v>Sweden</c:v>
              </c:pt>
              <c:pt idx="10">
                <c:v>Other</c:v>
              </c:pt>
            </c:strLit>
          </c:cat>
          <c:val>
            <c:numLit>
              <c:formatCode>General</c:formatCode>
              <c:ptCount val="11"/>
              <c:pt idx="0">
                <c:v>694.03999999999701</c:v>
              </c:pt>
              <c:pt idx="1">
                <c:v>429.60875223444401</c:v>
              </c:pt>
              <c:pt idx="2">
                <c:v>376.54386969696594</c:v>
              </c:pt>
              <c:pt idx="3">
                <c:v>328.35757575756969</c:v>
              </c:pt>
              <c:pt idx="4">
                <c:v>164.93173969475129</c:v>
              </c:pt>
              <c:pt idx="5">
                <c:v>131.633209999999</c:v>
              </c:pt>
              <c:pt idx="6">
                <c:v>122.07934199999895</c:v>
              </c:pt>
              <c:pt idx="7">
                <c:v>84.845999999999606</c:v>
              </c:pt>
              <c:pt idx="8">
                <c:v>83.669999999999604</c:v>
              </c:pt>
              <c:pt idx="9">
                <c:v>66.4515151515143</c:v>
              </c:pt>
              <c:pt idx="10">
                <c:v>1015.6924485718943</c:v>
              </c:pt>
            </c:numLit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>
                <a:latin typeface="Cambria" panose="02040503050406030204" pitchFamily="18" charset="0"/>
              </a:defRPr>
            </a:pPr>
            <a:r>
              <a:rPr lang="en-US">
                <a:latin typeface="Cambria" panose="02040503050406030204" pitchFamily="18" charset="0"/>
              </a:rPr>
              <a:t>HYDROPOWER</a:t>
            </a:r>
            <a:r>
              <a:rPr lang="en-US" baseline="0">
                <a:latin typeface="Cambria" panose="02040503050406030204" pitchFamily="18" charset="0"/>
              </a:rPr>
              <a:t> POTENTIAL BY CONTINENT</a:t>
            </a:r>
            <a:endParaRPr lang="en-US">
              <a:latin typeface="Cambria" panose="02040503050406030204" pitchFamily="18" charset="0"/>
            </a:endParaRPr>
          </a:p>
        </c:rich>
      </c:tx>
      <c:layout>
        <c:manualLayout>
          <c:xMode val="edge"/>
          <c:yMode val="edge"/>
          <c:x val="0.16051922857468903"/>
          <c:y val="5.4054054054054092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ECONOMIC POTENTIAL</c:v>
          </c:tx>
          <c:invertIfNegative val="0"/>
          <c:cat>
            <c:strRef>
              <c:f>Sheet1!$D$7:$D$12</c:f>
              <c:strCache>
                <c:ptCount val="6"/>
                <c:pt idx="0">
                  <c:v>AFRICA</c:v>
                </c:pt>
                <c:pt idx="1">
                  <c:v>ASIA</c:v>
                </c:pt>
                <c:pt idx="2">
                  <c:v>AUSTRALIA</c:v>
                </c:pt>
                <c:pt idx="3">
                  <c:v>EUROPE</c:v>
                </c:pt>
                <c:pt idx="4">
                  <c:v>NORTH &amp; CENTRAL AMERICA</c:v>
                </c:pt>
                <c:pt idx="5">
                  <c:v>SOUTH AMERICA</c:v>
                </c:pt>
              </c:strCache>
            </c:strRef>
          </c:cat>
          <c:val>
            <c:numRef>
              <c:f>Sheet1!$F$7:$F$12</c:f>
              <c:numCache>
                <c:formatCode>General</c:formatCode>
                <c:ptCount val="6"/>
                <c:pt idx="0">
                  <c:v>1800</c:v>
                </c:pt>
                <c:pt idx="1">
                  <c:v>7000</c:v>
                </c:pt>
                <c:pt idx="2">
                  <c:v>900</c:v>
                </c:pt>
                <c:pt idx="3">
                  <c:v>1200</c:v>
                </c:pt>
                <c:pt idx="4">
                  <c:v>1800</c:v>
                </c:pt>
                <c:pt idx="5">
                  <c:v>3000</c:v>
                </c:pt>
              </c:numCache>
            </c:numRef>
          </c:val>
        </c:ser>
        <c:ser>
          <c:idx val="1"/>
          <c:order val="1"/>
          <c:tx>
            <c:v>TECHNICAL POTENTIAL</c:v>
          </c:tx>
          <c:invertIfNegative val="0"/>
          <c:cat>
            <c:strRef>
              <c:f>Sheet1!$D$7:$D$12</c:f>
              <c:strCache>
                <c:ptCount val="6"/>
                <c:pt idx="0">
                  <c:v>AFRICA</c:v>
                </c:pt>
                <c:pt idx="1">
                  <c:v>ASIA</c:v>
                </c:pt>
                <c:pt idx="2">
                  <c:v>AUSTRALIA</c:v>
                </c:pt>
                <c:pt idx="3">
                  <c:v>EUROPE</c:v>
                </c:pt>
                <c:pt idx="4">
                  <c:v>NORTH &amp; CENTRAL AMERICA</c:v>
                </c:pt>
                <c:pt idx="5">
                  <c:v>SOUTH AMERICA</c:v>
                </c:pt>
              </c:strCache>
            </c:strRef>
          </c:cat>
          <c:val>
            <c:numRef>
              <c:f>Sheet1!$G$7:$G$12</c:f>
              <c:numCache>
                <c:formatCode>General</c:formatCode>
                <c:ptCount val="6"/>
                <c:pt idx="0">
                  <c:v>1000</c:v>
                </c:pt>
                <c:pt idx="1">
                  <c:v>4500</c:v>
                </c:pt>
                <c:pt idx="2">
                  <c:v>700</c:v>
                </c:pt>
                <c:pt idx="3">
                  <c:v>900</c:v>
                </c:pt>
                <c:pt idx="4">
                  <c:v>1000</c:v>
                </c:pt>
                <c:pt idx="5">
                  <c:v>1500</c:v>
                </c:pt>
              </c:numCache>
            </c:numRef>
          </c:val>
        </c:ser>
        <c:ser>
          <c:idx val="2"/>
          <c:order val="2"/>
          <c:tx>
            <c:v>EXPLOITED POTENTIAL</c:v>
          </c:tx>
          <c:invertIfNegative val="0"/>
          <c:cat>
            <c:strRef>
              <c:f>Sheet1!$D$7:$D$12</c:f>
              <c:strCache>
                <c:ptCount val="6"/>
                <c:pt idx="0">
                  <c:v>AFRICA</c:v>
                </c:pt>
                <c:pt idx="1">
                  <c:v>ASIA</c:v>
                </c:pt>
                <c:pt idx="2">
                  <c:v>AUSTRALIA</c:v>
                </c:pt>
                <c:pt idx="3">
                  <c:v>EUROPE</c:v>
                </c:pt>
                <c:pt idx="4">
                  <c:v>NORTH &amp; CENTRAL AMERICA</c:v>
                </c:pt>
                <c:pt idx="5">
                  <c:v>SOUTH AMERICA</c:v>
                </c:pt>
              </c:strCache>
            </c:strRef>
          </c:cat>
          <c:val>
            <c:numRef>
              <c:f>Sheet1!$H$7:$H$12</c:f>
              <c:numCache>
                <c:formatCode>General</c:formatCode>
                <c:ptCount val="6"/>
                <c:pt idx="0">
                  <c:v>200</c:v>
                </c:pt>
                <c:pt idx="1">
                  <c:v>900</c:v>
                </c:pt>
                <c:pt idx="2">
                  <c:v>500</c:v>
                </c:pt>
                <c:pt idx="3">
                  <c:v>700</c:v>
                </c:pt>
                <c:pt idx="4">
                  <c:v>900</c:v>
                </c:pt>
                <c:pt idx="5">
                  <c:v>700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42227216"/>
        <c:axId val="242227776"/>
        <c:axId val="0"/>
      </c:bar3DChart>
      <c:catAx>
        <c:axId val="2422272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>
                    <a:solidFill>
                      <a:srgbClr val="005392"/>
                    </a:solidFill>
                  </a:defRPr>
                </a:pPr>
                <a:r>
                  <a:rPr lang="en-US" sz="1800" dirty="0">
                    <a:solidFill>
                      <a:srgbClr val="005392"/>
                    </a:solidFill>
                  </a:rPr>
                  <a:t>CONTINENT</a:t>
                </a:r>
              </a:p>
            </c:rich>
          </c:tx>
          <c:layout/>
          <c:overlay val="0"/>
        </c:title>
        <c:numFmt formatCode="General" sourceLinked="0"/>
        <c:majorTickMark val="none"/>
        <c:minorTickMark val="none"/>
        <c:tickLblPos val="nextTo"/>
        <c:txPr>
          <a:bodyPr rot="-5400000" vert="horz"/>
          <a:lstStyle/>
          <a:p>
            <a:pPr>
              <a:defRPr sz="1400" b="1" i="0" baseline="0"/>
            </a:pPr>
            <a:endParaRPr lang="en-US"/>
          </a:p>
        </c:txPr>
        <c:crossAx val="242227776"/>
        <c:crosses val="autoZero"/>
        <c:auto val="1"/>
        <c:lblAlgn val="ctr"/>
        <c:lblOffset val="100"/>
        <c:noMultiLvlLbl val="0"/>
      </c:catAx>
      <c:valAx>
        <c:axId val="242227776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800">
                    <a:solidFill>
                      <a:srgbClr val="005392"/>
                    </a:solidFill>
                  </a:defRPr>
                </a:pPr>
                <a:r>
                  <a:rPr lang="en-US" sz="1800">
                    <a:solidFill>
                      <a:srgbClr val="005392"/>
                    </a:solidFill>
                  </a:rPr>
                  <a:t>TWH/YEAR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2422272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iagrams/_rels/data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image" Target="../media/image57.png"/><Relationship Id="rId4" Type="http://schemas.openxmlformats.org/officeDocument/2006/relationships/image" Target="../media/image59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2" Type="http://schemas.openxmlformats.org/officeDocument/2006/relationships/image" Target="../media/image133.jpeg"/><Relationship Id="rId1" Type="http://schemas.openxmlformats.org/officeDocument/2006/relationships/image" Target="../media/image132.jpeg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diagrams/_rels/drawing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image" Target="../media/image57.png"/><Relationship Id="rId4" Type="http://schemas.openxmlformats.org/officeDocument/2006/relationships/image" Target="../media/image5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57BD3B-96FC-4593-A8A5-F1C4C26C9CB7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330FDD1-BD20-40BD-AF2C-13327C2FE8BA}">
      <dgm:prSet phldrT="[Text]"/>
      <dgm:spPr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 b="1" cap="none" spc="50" dirty="0" smtClean="0">
            <a:ln w="12700" cmpd="sng">
              <a:solidFill>
                <a:schemeClr val="accent6">
                  <a:satMod val="120000"/>
                  <a:shade val="80000"/>
                </a:schemeClr>
              </a:solidFill>
              <a:prstDash val="solid"/>
            </a:ln>
            <a:solidFill>
              <a:schemeClr val="accent6">
                <a:tint val="1000"/>
              </a:schemeClr>
            </a:solidFill>
            <a:effectLst>
              <a:glow rad="53100">
                <a:schemeClr val="accent6">
                  <a:satMod val="180000"/>
                  <a:alpha val="30000"/>
                </a:schemeClr>
              </a:glow>
            </a:effectLst>
          </a:endParaRPr>
        </a:p>
        <a:p>
          <a:r>
            <a:rPr lang="en-GB" b="1" cap="none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rPr>
            <a:t>WATER RESOURCES</a:t>
          </a:r>
          <a:endParaRPr lang="en-US" dirty="0"/>
        </a:p>
      </dgm:t>
    </dgm:pt>
    <dgm:pt modelId="{24FA1441-542C-4EC3-9D62-EDD0F619756A}" type="parTrans" cxnId="{A5287192-41E4-442E-8608-EB80F2D58641}">
      <dgm:prSet/>
      <dgm:spPr/>
      <dgm:t>
        <a:bodyPr/>
        <a:lstStyle/>
        <a:p>
          <a:endParaRPr lang="en-US"/>
        </a:p>
      </dgm:t>
    </dgm:pt>
    <dgm:pt modelId="{687E54A7-C091-4C2A-B680-2F5AF1950F49}" type="sibTrans" cxnId="{A5287192-41E4-442E-8608-EB80F2D58641}">
      <dgm:prSet/>
      <dgm:spPr/>
      <dgm:t>
        <a:bodyPr/>
        <a:lstStyle/>
        <a:p>
          <a:endParaRPr lang="en-US"/>
        </a:p>
      </dgm:t>
    </dgm:pt>
    <dgm:pt modelId="{0846233B-2D01-4C61-AFA0-FE5CCA106F23}">
      <dgm:prSet phldrT="[Text]"/>
      <dgm:spPr/>
      <dgm:t>
        <a:bodyPr/>
        <a:lstStyle/>
        <a:p>
          <a:r>
            <a:rPr lang="en-US" b="1" dirty="0" smtClean="0"/>
            <a:t>Irrigation, Drainage and Water Management</a:t>
          </a:r>
          <a:endParaRPr lang="en-US" b="1" dirty="0"/>
        </a:p>
      </dgm:t>
    </dgm:pt>
    <dgm:pt modelId="{A4BF918A-F813-47AD-820B-809407F9FC9B}" type="parTrans" cxnId="{E6493FAB-83F7-439F-956A-6527330DC4DB}">
      <dgm:prSet/>
      <dgm:spPr/>
      <dgm:t>
        <a:bodyPr/>
        <a:lstStyle/>
        <a:p>
          <a:endParaRPr lang="en-US"/>
        </a:p>
      </dgm:t>
    </dgm:pt>
    <dgm:pt modelId="{8798CBBC-BC44-4E96-83E9-DDBBA51F857F}" type="sibTrans" cxnId="{E6493FAB-83F7-439F-956A-6527330DC4DB}">
      <dgm:prSet/>
      <dgm:spPr/>
      <dgm:t>
        <a:bodyPr/>
        <a:lstStyle/>
        <a:p>
          <a:endParaRPr lang="en-US"/>
        </a:p>
      </dgm:t>
    </dgm:pt>
    <dgm:pt modelId="{3CEDA350-1522-4552-9CC8-ABAB71961754}">
      <dgm:prSet phldrT="[Text]"/>
      <dgm:spPr>
        <a:blipFill dpi="0" rotWithShape="0">
          <a:blip xmlns:r="http://schemas.openxmlformats.org/officeDocument/2006/relationships"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 contras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en-US" b="1" cap="none" spc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Power</a:t>
          </a:r>
          <a:endParaRPr lang="en-US" dirty="0"/>
        </a:p>
      </dgm:t>
    </dgm:pt>
    <dgm:pt modelId="{6E96DF1C-1523-4BA9-AA05-824E48A0F66C}" type="parTrans" cxnId="{2C2BCD46-9DDF-4295-8DB9-0005D7571F14}">
      <dgm:prSet/>
      <dgm:spPr/>
      <dgm:t>
        <a:bodyPr/>
        <a:lstStyle/>
        <a:p>
          <a:endParaRPr lang="en-US"/>
        </a:p>
      </dgm:t>
    </dgm:pt>
    <dgm:pt modelId="{67C7448D-D3E7-4907-A74F-0ACE894E1A19}" type="sibTrans" cxnId="{2C2BCD46-9DDF-4295-8DB9-0005D7571F14}">
      <dgm:prSet/>
      <dgm:spPr/>
      <dgm:t>
        <a:bodyPr/>
        <a:lstStyle/>
        <a:p>
          <a:endParaRPr lang="en-US"/>
        </a:p>
      </dgm:t>
    </dgm:pt>
    <dgm:pt modelId="{C1833582-1932-4F83-A7B5-8A793F1A0B8E}">
      <dgm:prSet phldrT="[Text]" custT="1"/>
      <dgm:spPr/>
      <dgm:t>
        <a:bodyPr/>
        <a:lstStyle/>
        <a:p>
          <a:r>
            <a:rPr lang="en-US" sz="1800" b="1" dirty="0" smtClean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rPr>
            <a:t>Hydro Electric Projects</a:t>
          </a:r>
          <a:endParaRPr lang="en-US" sz="1800" b="1" dirty="0"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a:endParaRPr>
        </a:p>
      </dgm:t>
    </dgm:pt>
    <dgm:pt modelId="{4112BEB8-2319-4CF4-8304-A30E3387DC92}" type="parTrans" cxnId="{A8AC1DC0-4253-4D3F-B2E1-2FDAD8B77A5A}">
      <dgm:prSet/>
      <dgm:spPr/>
      <dgm:t>
        <a:bodyPr/>
        <a:lstStyle/>
        <a:p>
          <a:endParaRPr lang="en-US"/>
        </a:p>
      </dgm:t>
    </dgm:pt>
    <dgm:pt modelId="{F261F771-EC5C-45CB-B308-51BB5B4BE6FB}" type="sibTrans" cxnId="{A8AC1DC0-4253-4D3F-B2E1-2FDAD8B77A5A}">
      <dgm:prSet/>
      <dgm:spPr/>
      <dgm:t>
        <a:bodyPr/>
        <a:lstStyle/>
        <a:p>
          <a:endParaRPr lang="en-US"/>
        </a:p>
      </dgm:t>
    </dgm:pt>
    <dgm:pt modelId="{3A35C413-3F9B-4039-B13C-A6A1F5B7D29D}">
      <dgm:prSet phldrT="[Text]"/>
      <dgm:spPr>
        <a:blipFill dpi="0" rotWithShape="0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en-GB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Infrastructure</a:t>
          </a:r>
          <a:endParaRPr lang="en-US" dirty="0"/>
        </a:p>
      </dgm:t>
    </dgm:pt>
    <dgm:pt modelId="{E100E9CC-B65C-4DCF-838D-9F3E56C29920}" type="parTrans" cxnId="{59AA6AB3-8BB4-4D51-BA59-D9D39AC31182}">
      <dgm:prSet/>
      <dgm:spPr/>
      <dgm:t>
        <a:bodyPr/>
        <a:lstStyle/>
        <a:p>
          <a:endParaRPr lang="en-US"/>
        </a:p>
      </dgm:t>
    </dgm:pt>
    <dgm:pt modelId="{00CD496D-7A2E-48A1-9E68-468C2AC13A35}" type="sibTrans" cxnId="{59AA6AB3-8BB4-4D51-BA59-D9D39AC31182}">
      <dgm:prSet/>
      <dgm:spPr/>
      <dgm:t>
        <a:bodyPr/>
        <a:lstStyle/>
        <a:p>
          <a:endParaRPr lang="en-US"/>
        </a:p>
      </dgm:t>
    </dgm:pt>
    <dgm:pt modelId="{EF3D6717-3BB3-4EED-AAE3-324B9BED781D}">
      <dgm:prSet phldrT="[Text]"/>
      <dgm:spPr/>
      <dgm:t>
        <a:bodyPr/>
        <a:lstStyle/>
        <a:p>
          <a:r>
            <a:rPr lang="en-US" b="1" dirty="0" smtClean="0"/>
            <a:t>Water Supply and Sanitation</a:t>
          </a:r>
          <a:endParaRPr lang="en-US" b="1" dirty="0"/>
        </a:p>
      </dgm:t>
    </dgm:pt>
    <dgm:pt modelId="{E9FF7DCA-DC90-4EE3-B54B-1C12B5BBAB3D}" type="parTrans" cxnId="{6258DD13-342C-4CF3-B6D9-6E4373C84BCE}">
      <dgm:prSet/>
      <dgm:spPr/>
      <dgm:t>
        <a:bodyPr/>
        <a:lstStyle/>
        <a:p>
          <a:endParaRPr lang="en-US"/>
        </a:p>
      </dgm:t>
    </dgm:pt>
    <dgm:pt modelId="{5F459072-5640-42AF-A926-5B615BC0287A}" type="sibTrans" cxnId="{6258DD13-342C-4CF3-B6D9-6E4373C84BCE}">
      <dgm:prSet/>
      <dgm:spPr/>
      <dgm:t>
        <a:bodyPr/>
        <a:lstStyle/>
        <a:p>
          <a:endParaRPr lang="en-US"/>
        </a:p>
      </dgm:t>
    </dgm:pt>
    <dgm:pt modelId="{ACB12AC7-E1DD-4025-AFCF-1AE7036CDADF}">
      <dgm:prSet/>
      <dgm:spPr/>
      <dgm:t>
        <a:bodyPr/>
        <a:lstStyle/>
        <a:p>
          <a:r>
            <a:rPr lang="en-US" b="1" dirty="0" smtClean="0"/>
            <a:t>Ground Water Exploration and Minor Irrigation</a:t>
          </a:r>
          <a:endParaRPr lang="en-US" b="1" dirty="0"/>
        </a:p>
      </dgm:t>
    </dgm:pt>
    <dgm:pt modelId="{B204985D-5652-4101-8484-2FD69B1300C5}" type="parTrans" cxnId="{72A59418-E5E9-4F94-81A1-482613EA2673}">
      <dgm:prSet/>
      <dgm:spPr/>
      <dgm:t>
        <a:bodyPr/>
        <a:lstStyle/>
        <a:p>
          <a:endParaRPr lang="en-US"/>
        </a:p>
      </dgm:t>
    </dgm:pt>
    <dgm:pt modelId="{D1CFF7DA-B119-4E59-96A2-6F4B1B9C13F6}" type="sibTrans" cxnId="{72A59418-E5E9-4F94-81A1-482613EA2673}">
      <dgm:prSet/>
      <dgm:spPr/>
      <dgm:t>
        <a:bodyPr/>
        <a:lstStyle/>
        <a:p>
          <a:endParaRPr lang="en-US"/>
        </a:p>
      </dgm:t>
    </dgm:pt>
    <dgm:pt modelId="{C6135E82-7D4C-4C43-9149-5B6152EF7A84}">
      <dgm:prSet/>
      <dgm:spPr/>
      <dgm:t>
        <a:bodyPr/>
        <a:lstStyle/>
        <a:p>
          <a:r>
            <a:rPr lang="en-US" b="1" dirty="0" smtClean="0"/>
            <a:t>Flood Control and River Morphology</a:t>
          </a:r>
          <a:endParaRPr lang="en-US" b="1" dirty="0"/>
        </a:p>
      </dgm:t>
    </dgm:pt>
    <dgm:pt modelId="{2A679069-8E8E-41D1-8E82-F45B1FE2D457}" type="parTrans" cxnId="{90FE3110-5846-4940-83B8-0BB97B844F6E}">
      <dgm:prSet/>
      <dgm:spPr/>
      <dgm:t>
        <a:bodyPr/>
        <a:lstStyle/>
        <a:p>
          <a:endParaRPr lang="en-US"/>
        </a:p>
      </dgm:t>
    </dgm:pt>
    <dgm:pt modelId="{93822854-D5C4-4640-8CFB-62E229D98C4B}" type="sibTrans" cxnId="{90FE3110-5846-4940-83B8-0BB97B844F6E}">
      <dgm:prSet/>
      <dgm:spPr/>
      <dgm:t>
        <a:bodyPr/>
        <a:lstStyle/>
        <a:p>
          <a:endParaRPr lang="en-US"/>
        </a:p>
      </dgm:t>
    </dgm:pt>
    <dgm:pt modelId="{C7E598B5-3DDD-4BFC-AE79-7C43D5B7B74C}">
      <dgm:prSet/>
      <dgm:spPr/>
      <dgm:t>
        <a:bodyPr/>
        <a:lstStyle/>
        <a:p>
          <a:r>
            <a:rPr lang="en-US" b="1" dirty="0" smtClean="0"/>
            <a:t>Water Bodies and Lakes Conservation</a:t>
          </a:r>
          <a:endParaRPr lang="en-US" b="1" dirty="0"/>
        </a:p>
      </dgm:t>
    </dgm:pt>
    <dgm:pt modelId="{EE69D7DD-6313-4C8B-A85D-702D489535E3}" type="parTrans" cxnId="{9C4200BD-268F-4E3C-A368-9581EFB2E051}">
      <dgm:prSet/>
      <dgm:spPr/>
      <dgm:t>
        <a:bodyPr/>
        <a:lstStyle/>
        <a:p>
          <a:endParaRPr lang="en-US"/>
        </a:p>
      </dgm:t>
    </dgm:pt>
    <dgm:pt modelId="{B8BF7668-00DF-48F9-8C51-8D17ABAA87B1}" type="sibTrans" cxnId="{9C4200BD-268F-4E3C-A368-9581EFB2E051}">
      <dgm:prSet/>
      <dgm:spPr/>
      <dgm:t>
        <a:bodyPr/>
        <a:lstStyle/>
        <a:p>
          <a:endParaRPr lang="en-US"/>
        </a:p>
      </dgm:t>
    </dgm:pt>
    <dgm:pt modelId="{1DFB2E92-A726-44B4-8CAC-963862B44871}">
      <dgm:prSet/>
      <dgm:spPr/>
      <dgm:t>
        <a:bodyPr/>
        <a:lstStyle/>
        <a:p>
          <a:r>
            <a:rPr lang="en-US" b="1" dirty="0" smtClean="0"/>
            <a:t>Agriculture Including Dry Lands Farming</a:t>
          </a:r>
          <a:endParaRPr lang="en-US" b="1" dirty="0"/>
        </a:p>
      </dgm:t>
    </dgm:pt>
    <dgm:pt modelId="{4EE3A1DB-8D88-43EE-8D5E-5CC5B9901BD1}" type="parTrans" cxnId="{12DA165A-2C6F-4D4D-BE2E-EEBEB6396FB5}">
      <dgm:prSet/>
      <dgm:spPr/>
      <dgm:t>
        <a:bodyPr/>
        <a:lstStyle/>
        <a:p>
          <a:endParaRPr lang="en-US"/>
        </a:p>
      </dgm:t>
    </dgm:pt>
    <dgm:pt modelId="{D1F0F05A-FD1C-4E90-BF2C-A26CEAB234FD}" type="sibTrans" cxnId="{12DA165A-2C6F-4D4D-BE2E-EEBEB6396FB5}">
      <dgm:prSet/>
      <dgm:spPr/>
      <dgm:t>
        <a:bodyPr/>
        <a:lstStyle/>
        <a:p>
          <a:endParaRPr lang="en-US"/>
        </a:p>
      </dgm:t>
    </dgm:pt>
    <dgm:pt modelId="{4F72017C-440C-4AFE-990B-342A8EA209D8}">
      <dgm:prSet custT="1"/>
      <dgm:spPr/>
      <dgm:t>
        <a:bodyPr/>
        <a:lstStyle/>
        <a:p>
          <a:r>
            <a:rPr lang="en-US" sz="1500" b="1" dirty="0" smtClean="0"/>
            <a:t>  </a:t>
          </a:r>
          <a:r>
            <a:rPr lang="en-US" sz="1800" b="1" dirty="0" smtClean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rPr>
            <a:t>Thermal Power Projects</a:t>
          </a:r>
          <a:endParaRPr lang="en-US" sz="1800" b="1" dirty="0"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a:endParaRPr>
        </a:p>
      </dgm:t>
    </dgm:pt>
    <dgm:pt modelId="{1AD90A00-E4F6-4B34-AC37-81D0C0CF7AE2}" type="parTrans" cxnId="{77B3DC2C-7933-4EBC-95B8-885B35F0D286}">
      <dgm:prSet/>
      <dgm:spPr/>
      <dgm:t>
        <a:bodyPr/>
        <a:lstStyle/>
        <a:p>
          <a:endParaRPr lang="en-US"/>
        </a:p>
      </dgm:t>
    </dgm:pt>
    <dgm:pt modelId="{74348D5F-4224-4106-8E05-1E4DE448EA6F}" type="sibTrans" cxnId="{77B3DC2C-7933-4EBC-95B8-885B35F0D286}">
      <dgm:prSet/>
      <dgm:spPr/>
      <dgm:t>
        <a:bodyPr/>
        <a:lstStyle/>
        <a:p>
          <a:endParaRPr lang="en-US"/>
        </a:p>
      </dgm:t>
    </dgm:pt>
    <dgm:pt modelId="{2D61C82C-AF12-4FAE-AD80-48C37EE6AE04}">
      <dgm:prSet custT="1"/>
      <dgm:spPr/>
      <dgm:t>
        <a:bodyPr/>
        <a:lstStyle/>
        <a:p>
          <a:r>
            <a:rPr lang="en-US" sz="1800" b="1" dirty="0" smtClean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rPr>
            <a:t>  Transmission &amp; Distribution</a:t>
          </a:r>
          <a:endParaRPr lang="en-US" sz="1800" b="1" dirty="0"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a:endParaRPr>
        </a:p>
      </dgm:t>
    </dgm:pt>
    <dgm:pt modelId="{3B9BC44C-1D04-4D56-8C28-4A2F3FF00684}" type="parTrans" cxnId="{86F3F867-CB7B-4E5B-92D3-819BC9391749}">
      <dgm:prSet/>
      <dgm:spPr/>
      <dgm:t>
        <a:bodyPr/>
        <a:lstStyle/>
        <a:p>
          <a:endParaRPr lang="en-US"/>
        </a:p>
      </dgm:t>
    </dgm:pt>
    <dgm:pt modelId="{42CAD8B1-6F6F-4D49-B445-552D70C93D20}" type="sibTrans" cxnId="{86F3F867-CB7B-4E5B-92D3-819BC9391749}">
      <dgm:prSet/>
      <dgm:spPr/>
      <dgm:t>
        <a:bodyPr/>
        <a:lstStyle/>
        <a:p>
          <a:endParaRPr lang="en-US"/>
        </a:p>
      </dgm:t>
    </dgm:pt>
    <dgm:pt modelId="{655FAB21-82B1-4052-94B9-A2922049430C}">
      <dgm:prSet custT="1"/>
      <dgm:spPr/>
      <dgm:t>
        <a:bodyPr/>
        <a:lstStyle/>
        <a:p>
          <a:r>
            <a:rPr lang="en-US" sz="1800" b="1" dirty="0" smtClean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rPr>
            <a:t>  Rural Electrification</a:t>
          </a:r>
          <a:endParaRPr lang="en-US" sz="1800" b="1" dirty="0"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a:endParaRPr>
        </a:p>
      </dgm:t>
    </dgm:pt>
    <dgm:pt modelId="{01C9CED6-2373-4E96-BCA2-6B5FF442EAD0}" type="parTrans" cxnId="{6413A6E4-822E-4F0A-A04F-73B38CF3606B}">
      <dgm:prSet/>
      <dgm:spPr/>
      <dgm:t>
        <a:bodyPr/>
        <a:lstStyle/>
        <a:p>
          <a:endParaRPr lang="en-US"/>
        </a:p>
      </dgm:t>
    </dgm:pt>
    <dgm:pt modelId="{193F8059-9492-46A1-8DAD-A7E01BC9A129}" type="sibTrans" cxnId="{6413A6E4-822E-4F0A-A04F-73B38CF3606B}">
      <dgm:prSet/>
      <dgm:spPr/>
      <dgm:t>
        <a:bodyPr/>
        <a:lstStyle/>
        <a:p>
          <a:endParaRPr lang="en-US"/>
        </a:p>
      </dgm:t>
    </dgm:pt>
    <dgm:pt modelId="{B9428E1E-1FC2-49A9-9B61-6C3275A50043}">
      <dgm:prSet/>
      <dgm:spPr/>
      <dgm:t>
        <a:bodyPr/>
        <a:lstStyle/>
        <a:p>
          <a:r>
            <a:rPr lang="en-US" b="1" dirty="0" smtClean="0"/>
            <a:t>Environmental Engineering</a:t>
          </a:r>
          <a:endParaRPr lang="en-US" b="1" dirty="0"/>
        </a:p>
      </dgm:t>
    </dgm:pt>
    <dgm:pt modelId="{619F5777-5CF5-4B9C-9809-87D258D446CC}" type="parTrans" cxnId="{0AC305BB-FBF0-446E-9A68-4E2CE41906D0}">
      <dgm:prSet/>
      <dgm:spPr/>
      <dgm:t>
        <a:bodyPr/>
        <a:lstStyle/>
        <a:p>
          <a:endParaRPr lang="en-US"/>
        </a:p>
      </dgm:t>
    </dgm:pt>
    <dgm:pt modelId="{EFAEAF94-184E-418C-B345-D11AB9557B84}" type="sibTrans" cxnId="{0AC305BB-FBF0-446E-9A68-4E2CE41906D0}">
      <dgm:prSet/>
      <dgm:spPr/>
      <dgm:t>
        <a:bodyPr/>
        <a:lstStyle/>
        <a:p>
          <a:endParaRPr lang="en-US"/>
        </a:p>
      </dgm:t>
    </dgm:pt>
    <dgm:pt modelId="{8A1366CD-2501-42F0-87C4-1DA653B55557}">
      <dgm:prSet/>
      <dgm:spPr/>
      <dgm:t>
        <a:bodyPr/>
        <a:lstStyle/>
        <a:p>
          <a:r>
            <a:rPr lang="en-US" b="1" dirty="0" smtClean="0"/>
            <a:t>Ports &amp; Harbors and Inland Waterways</a:t>
          </a:r>
          <a:endParaRPr lang="en-US" b="1" dirty="0"/>
        </a:p>
      </dgm:t>
    </dgm:pt>
    <dgm:pt modelId="{F92E5636-2E3E-4A19-B1A7-B944E0DF6D8F}" type="parTrans" cxnId="{B619429D-F26C-4AF1-A5DC-2BEBF130C96D}">
      <dgm:prSet/>
      <dgm:spPr/>
      <dgm:t>
        <a:bodyPr/>
        <a:lstStyle/>
        <a:p>
          <a:endParaRPr lang="en-US"/>
        </a:p>
      </dgm:t>
    </dgm:pt>
    <dgm:pt modelId="{6EBF4D6F-C991-4FF3-A1DE-0C6B09F32E7A}" type="sibTrans" cxnId="{B619429D-F26C-4AF1-A5DC-2BEBF130C96D}">
      <dgm:prSet/>
      <dgm:spPr/>
      <dgm:t>
        <a:bodyPr/>
        <a:lstStyle/>
        <a:p>
          <a:endParaRPr lang="en-US"/>
        </a:p>
      </dgm:t>
    </dgm:pt>
    <dgm:pt modelId="{35DEBBB4-1C99-4BF7-9941-6CC8E3BB89EF}">
      <dgm:prSet/>
      <dgm:spPr/>
      <dgm:t>
        <a:bodyPr/>
        <a:lstStyle/>
        <a:p>
          <a:r>
            <a:rPr lang="en-US" b="1" dirty="0" smtClean="0"/>
            <a:t>Urban and Rural Areas Development</a:t>
          </a:r>
          <a:endParaRPr lang="en-US" b="1" dirty="0"/>
        </a:p>
      </dgm:t>
    </dgm:pt>
    <dgm:pt modelId="{FD9DB37D-5B10-437D-AA6F-3A47742A1E59}" type="parTrans" cxnId="{0E8A5DB4-8102-480C-86F0-A35EF0BB51ED}">
      <dgm:prSet/>
      <dgm:spPr/>
      <dgm:t>
        <a:bodyPr/>
        <a:lstStyle/>
        <a:p>
          <a:endParaRPr lang="en-US"/>
        </a:p>
      </dgm:t>
    </dgm:pt>
    <dgm:pt modelId="{82895585-4094-4D8E-B476-35D9C6FCC231}" type="sibTrans" cxnId="{0E8A5DB4-8102-480C-86F0-A35EF0BB51ED}">
      <dgm:prSet/>
      <dgm:spPr/>
      <dgm:t>
        <a:bodyPr/>
        <a:lstStyle/>
        <a:p>
          <a:endParaRPr lang="en-US"/>
        </a:p>
      </dgm:t>
    </dgm:pt>
    <dgm:pt modelId="{9CDAE235-3045-40C3-99E2-E26A97504B5C}">
      <dgm:prSet/>
      <dgm:spPr/>
      <dgm:t>
        <a:bodyPr/>
        <a:lstStyle/>
        <a:p>
          <a:r>
            <a:rPr lang="en-US" b="1" dirty="0" smtClean="0"/>
            <a:t>System Studies and Information Technology</a:t>
          </a:r>
          <a:endParaRPr lang="en-US" b="1" dirty="0"/>
        </a:p>
      </dgm:t>
    </dgm:pt>
    <dgm:pt modelId="{4C1C7A4E-C104-42AD-9E70-066319996C8E}" type="parTrans" cxnId="{29B4F979-BF5B-4CBC-99BB-E9EE41090A44}">
      <dgm:prSet/>
      <dgm:spPr/>
      <dgm:t>
        <a:bodyPr/>
        <a:lstStyle/>
        <a:p>
          <a:endParaRPr lang="en-US"/>
        </a:p>
      </dgm:t>
    </dgm:pt>
    <dgm:pt modelId="{A3FB1AFB-8415-410D-8143-FF5CA6CA02B5}" type="sibTrans" cxnId="{29B4F979-BF5B-4CBC-99BB-E9EE41090A44}">
      <dgm:prSet/>
      <dgm:spPr/>
      <dgm:t>
        <a:bodyPr/>
        <a:lstStyle/>
        <a:p>
          <a:endParaRPr lang="en-US"/>
        </a:p>
      </dgm:t>
    </dgm:pt>
    <dgm:pt modelId="{9F73995A-0CB7-48B8-8E5B-0C626DDA47A8}" type="pres">
      <dgm:prSet presAssocID="{9257BD3B-96FC-4593-A8A5-F1C4C26C9CB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4AEF4CB-5E92-4681-9647-C18744F5060C}" type="pres">
      <dgm:prSet presAssocID="{C330FDD1-BD20-40BD-AF2C-13327C2FE8BA}" presName="linNode" presStyleCnt="0"/>
      <dgm:spPr/>
    </dgm:pt>
    <dgm:pt modelId="{C1A28F6C-7A48-4358-9BE5-2238DFC0AA0E}" type="pres">
      <dgm:prSet presAssocID="{C330FDD1-BD20-40BD-AF2C-13327C2FE8BA}" presName="parentText" presStyleLbl="node1" presStyleIdx="0" presStyleCnt="3" custLinFactNeighborY="559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8D6364-FBFE-43B8-A7D2-CE9DC25BFF1E}" type="pres">
      <dgm:prSet presAssocID="{C330FDD1-BD20-40BD-AF2C-13327C2FE8BA}" presName="descendantText" presStyleLbl="alignAccFollowNode1" presStyleIdx="0" presStyleCnt="3" custScaleY="115735" custLinFactNeighborY="69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58E056-5E26-4FF8-953D-AD3130252E88}" type="pres">
      <dgm:prSet presAssocID="{687E54A7-C091-4C2A-B680-2F5AF1950F49}" presName="sp" presStyleCnt="0"/>
      <dgm:spPr/>
    </dgm:pt>
    <dgm:pt modelId="{D4C05228-0E2F-47D0-B470-5038EE28B8EC}" type="pres">
      <dgm:prSet presAssocID="{3CEDA350-1522-4552-9CC8-ABAB71961754}" presName="linNode" presStyleCnt="0"/>
      <dgm:spPr/>
    </dgm:pt>
    <dgm:pt modelId="{A12D53AE-AD01-4909-B9D3-B7E3A84CE691}" type="pres">
      <dgm:prSet presAssocID="{3CEDA350-1522-4552-9CC8-ABAB71961754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BF0207-FCE5-4FF5-A4A1-B29231E756B2}" type="pres">
      <dgm:prSet presAssocID="{3CEDA350-1522-4552-9CC8-ABAB71961754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855FAF-FC51-4842-A30E-57CEC99BB3B5}" type="pres">
      <dgm:prSet presAssocID="{67C7448D-D3E7-4907-A74F-0ACE894E1A19}" presName="sp" presStyleCnt="0"/>
      <dgm:spPr/>
    </dgm:pt>
    <dgm:pt modelId="{E692B022-86DD-41C6-AA28-82110391E235}" type="pres">
      <dgm:prSet presAssocID="{3A35C413-3F9B-4039-B13C-A6A1F5B7D29D}" presName="linNode" presStyleCnt="0"/>
      <dgm:spPr/>
    </dgm:pt>
    <dgm:pt modelId="{27731A43-8967-47F9-BE1D-4E0C9D15E4F9}" type="pres">
      <dgm:prSet presAssocID="{3A35C413-3F9B-4039-B13C-A6A1F5B7D29D}" presName="parentText" presStyleLbl="node1" presStyleIdx="2" presStyleCnt="3" custLinFactNeighborY="-918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16FBDD-9049-4D00-A407-94CE99C1A306}" type="pres">
      <dgm:prSet presAssocID="{3A35C413-3F9B-4039-B13C-A6A1F5B7D29D}" presName="descendantText" presStyleLbl="alignAccFollowNode1" presStyleIdx="2" presStyleCnt="3" custLinFactNeighborY="-114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2DA165A-2C6F-4D4D-BE2E-EEBEB6396FB5}" srcId="{C330FDD1-BD20-40BD-AF2C-13327C2FE8BA}" destId="{1DFB2E92-A726-44B4-8CAC-963862B44871}" srcOrd="4" destOrd="0" parTransId="{4EE3A1DB-8D88-43EE-8D5E-5CC5B9901BD1}" sibTransId="{D1F0F05A-FD1C-4E90-BF2C-A26CEAB234FD}"/>
    <dgm:cxn modelId="{E14EB65A-111E-46EC-8AB4-6ACC85200562}" type="presOf" srcId="{9257BD3B-96FC-4593-A8A5-F1C4C26C9CB7}" destId="{9F73995A-0CB7-48B8-8E5B-0C626DDA47A8}" srcOrd="0" destOrd="0" presId="urn:microsoft.com/office/officeart/2005/8/layout/vList5"/>
    <dgm:cxn modelId="{B619429D-F26C-4AF1-A5DC-2BEBF130C96D}" srcId="{3A35C413-3F9B-4039-B13C-A6A1F5B7D29D}" destId="{8A1366CD-2501-42F0-87C4-1DA653B55557}" srcOrd="2" destOrd="0" parTransId="{F92E5636-2E3E-4A19-B1A7-B944E0DF6D8F}" sibTransId="{6EBF4D6F-C991-4FF3-A1DE-0C6B09F32E7A}"/>
    <dgm:cxn modelId="{E6493FAB-83F7-439F-956A-6527330DC4DB}" srcId="{C330FDD1-BD20-40BD-AF2C-13327C2FE8BA}" destId="{0846233B-2D01-4C61-AFA0-FE5CCA106F23}" srcOrd="0" destOrd="0" parTransId="{A4BF918A-F813-47AD-820B-809407F9FC9B}" sibTransId="{8798CBBC-BC44-4E96-83E9-DDBBA51F857F}"/>
    <dgm:cxn modelId="{FBB990E2-8C7D-4685-9F95-A13922CAF078}" type="presOf" srcId="{C330FDD1-BD20-40BD-AF2C-13327C2FE8BA}" destId="{C1A28F6C-7A48-4358-9BE5-2238DFC0AA0E}" srcOrd="0" destOrd="0" presId="urn:microsoft.com/office/officeart/2005/8/layout/vList5"/>
    <dgm:cxn modelId="{0C753323-7938-464B-A51D-D81B42A321A0}" type="presOf" srcId="{0846233B-2D01-4C61-AFA0-FE5CCA106F23}" destId="{1E8D6364-FBFE-43B8-A7D2-CE9DC25BFF1E}" srcOrd="0" destOrd="0" presId="urn:microsoft.com/office/officeart/2005/8/layout/vList5"/>
    <dgm:cxn modelId="{0E8A5DB4-8102-480C-86F0-A35EF0BB51ED}" srcId="{3A35C413-3F9B-4039-B13C-A6A1F5B7D29D}" destId="{35DEBBB4-1C99-4BF7-9941-6CC8E3BB89EF}" srcOrd="3" destOrd="0" parTransId="{FD9DB37D-5B10-437D-AA6F-3A47742A1E59}" sibTransId="{82895585-4094-4D8E-B476-35D9C6FCC231}"/>
    <dgm:cxn modelId="{6258DD13-342C-4CF3-B6D9-6E4373C84BCE}" srcId="{3A35C413-3F9B-4039-B13C-A6A1F5B7D29D}" destId="{EF3D6717-3BB3-4EED-AAE3-324B9BED781D}" srcOrd="0" destOrd="0" parTransId="{E9FF7DCA-DC90-4EE3-B54B-1C12B5BBAB3D}" sibTransId="{5F459072-5640-42AF-A926-5B615BC0287A}"/>
    <dgm:cxn modelId="{25F74C45-D22C-4CEF-9E83-5C5A4EF0E0A3}" type="presOf" srcId="{C6135E82-7D4C-4C43-9149-5B6152EF7A84}" destId="{1E8D6364-FBFE-43B8-A7D2-CE9DC25BFF1E}" srcOrd="0" destOrd="2" presId="urn:microsoft.com/office/officeart/2005/8/layout/vList5"/>
    <dgm:cxn modelId="{A5287192-41E4-442E-8608-EB80F2D58641}" srcId="{9257BD3B-96FC-4593-A8A5-F1C4C26C9CB7}" destId="{C330FDD1-BD20-40BD-AF2C-13327C2FE8BA}" srcOrd="0" destOrd="0" parTransId="{24FA1441-542C-4EC3-9D62-EDD0F619756A}" sibTransId="{687E54A7-C091-4C2A-B680-2F5AF1950F49}"/>
    <dgm:cxn modelId="{295008D0-6A4B-4272-AAF4-2106C6CA4778}" type="presOf" srcId="{1DFB2E92-A726-44B4-8CAC-963862B44871}" destId="{1E8D6364-FBFE-43B8-A7D2-CE9DC25BFF1E}" srcOrd="0" destOrd="4" presId="urn:microsoft.com/office/officeart/2005/8/layout/vList5"/>
    <dgm:cxn modelId="{B4589D7C-9403-4EF5-8B92-52A4D14944BC}" type="presOf" srcId="{4F72017C-440C-4AFE-990B-342A8EA209D8}" destId="{83BF0207-FCE5-4FF5-A4A1-B29231E756B2}" srcOrd="0" destOrd="1" presId="urn:microsoft.com/office/officeart/2005/8/layout/vList5"/>
    <dgm:cxn modelId="{36BA723A-6445-4DD8-9322-61C58C64149C}" type="presOf" srcId="{C1833582-1932-4F83-A7B5-8A793F1A0B8E}" destId="{83BF0207-FCE5-4FF5-A4A1-B29231E756B2}" srcOrd="0" destOrd="0" presId="urn:microsoft.com/office/officeart/2005/8/layout/vList5"/>
    <dgm:cxn modelId="{77B3DC2C-7933-4EBC-95B8-885B35F0D286}" srcId="{3CEDA350-1522-4552-9CC8-ABAB71961754}" destId="{4F72017C-440C-4AFE-990B-342A8EA209D8}" srcOrd="1" destOrd="0" parTransId="{1AD90A00-E4F6-4B34-AC37-81D0C0CF7AE2}" sibTransId="{74348D5F-4224-4106-8E05-1E4DE448EA6F}"/>
    <dgm:cxn modelId="{EDFE56A3-50AD-4E76-A639-945318E7C6E7}" type="presOf" srcId="{C7E598B5-3DDD-4BFC-AE79-7C43D5B7B74C}" destId="{1E8D6364-FBFE-43B8-A7D2-CE9DC25BFF1E}" srcOrd="0" destOrd="3" presId="urn:microsoft.com/office/officeart/2005/8/layout/vList5"/>
    <dgm:cxn modelId="{DA293B4F-7605-4651-8CE0-3568998D629D}" type="presOf" srcId="{ACB12AC7-E1DD-4025-AFCF-1AE7036CDADF}" destId="{1E8D6364-FBFE-43B8-A7D2-CE9DC25BFF1E}" srcOrd="0" destOrd="1" presId="urn:microsoft.com/office/officeart/2005/8/layout/vList5"/>
    <dgm:cxn modelId="{29B4F979-BF5B-4CBC-99BB-E9EE41090A44}" srcId="{3A35C413-3F9B-4039-B13C-A6A1F5B7D29D}" destId="{9CDAE235-3045-40C3-99E2-E26A97504B5C}" srcOrd="4" destOrd="0" parTransId="{4C1C7A4E-C104-42AD-9E70-066319996C8E}" sibTransId="{A3FB1AFB-8415-410D-8143-FF5CA6CA02B5}"/>
    <dgm:cxn modelId="{0AC305BB-FBF0-446E-9A68-4E2CE41906D0}" srcId="{3A35C413-3F9B-4039-B13C-A6A1F5B7D29D}" destId="{B9428E1E-1FC2-49A9-9B61-6C3275A50043}" srcOrd="1" destOrd="0" parTransId="{619F5777-5CF5-4B9C-9809-87D258D446CC}" sibTransId="{EFAEAF94-184E-418C-B345-D11AB9557B84}"/>
    <dgm:cxn modelId="{DEC5B21E-198B-47D6-A18A-464675B7ED7D}" type="presOf" srcId="{EF3D6717-3BB3-4EED-AAE3-324B9BED781D}" destId="{5616FBDD-9049-4D00-A407-94CE99C1A306}" srcOrd="0" destOrd="0" presId="urn:microsoft.com/office/officeart/2005/8/layout/vList5"/>
    <dgm:cxn modelId="{E41C5C6E-DC95-4C54-B913-763D2C1D9AB8}" type="presOf" srcId="{8A1366CD-2501-42F0-87C4-1DA653B55557}" destId="{5616FBDD-9049-4D00-A407-94CE99C1A306}" srcOrd="0" destOrd="2" presId="urn:microsoft.com/office/officeart/2005/8/layout/vList5"/>
    <dgm:cxn modelId="{59AA6AB3-8BB4-4D51-BA59-D9D39AC31182}" srcId="{9257BD3B-96FC-4593-A8A5-F1C4C26C9CB7}" destId="{3A35C413-3F9B-4039-B13C-A6A1F5B7D29D}" srcOrd="2" destOrd="0" parTransId="{E100E9CC-B65C-4DCF-838D-9F3E56C29920}" sibTransId="{00CD496D-7A2E-48A1-9E68-468C2AC13A35}"/>
    <dgm:cxn modelId="{9C4200BD-268F-4E3C-A368-9581EFB2E051}" srcId="{C330FDD1-BD20-40BD-AF2C-13327C2FE8BA}" destId="{C7E598B5-3DDD-4BFC-AE79-7C43D5B7B74C}" srcOrd="3" destOrd="0" parTransId="{EE69D7DD-6313-4C8B-A85D-702D489535E3}" sibTransId="{B8BF7668-00DF-48F9-8C51-8D17ABAA87B1}"/>
    <dgm:cxn modelId="{86F3F867-CB7B-4E5B-92D3-819BC9391749}" srcId="{3CEDA350-1522-4552-9CC8-ABAB71961754}" destId="{2D61C82C-AF12-4FAE-AD80-48C37EE6AE04}" srcOrd="2" destOrd="0" parTransId="{3B9BC44C-1D04-4D56-8C28-4A2F3FF00684}" sibTransId="{42CAD8B1-6F6F-4D49-B445-552D70C93D20}"/>
    <dgm:cxn modelId="{23598730-C043-4C22-BE39-E5DC982D5003}" type="presOf" srcId="{3CEDA350-1522-4552-9CC8-ABAB71961754}" destId="{A12D53AE-AD01-4909-B9D3-B7E3A84CE691}" srcOrd="0" destOrd="0" presId="urn:microsoft.com/office/officeart/2005/8/layout/vList5"/>
    <dgm:cxn modelId="{799EBB87-A57A-41A7-88EE-5AC162C93254}" type="presOf" srcId="{35DEBBB4-1C99-4BF7-9941-6CC8E3BB89EF}" destId="{5616FBDD-9049-4D00-A407-94CE99C1A306}" srcOrd="0" destOrd="3" presId="urn:microsoft.com/office/officeart/2005/8/layout/vList5"/>
    <dgm:cxn modelId="{791FF950-0EF9-4990-A693-DB8B83FC54DD}" type="presOf" srcId="{9CDAE235-3045-40C3-99E2-E26A97504B5C}" destId="{5616FBDD-9049-4D00-A407-94CE99C1A306}" srcOrd="0" destOrd="4" presId="urn:microsoft.com/office/officeart/2005/8/layout/vList5"/>
    <dgm:cxn modelId="{4B88AF04-7615-4340-949C-21C9E00431B3}" type="presOf" srcId="{3A35C413-3F9B-4039-B13C-A6A1F5B7D29D}" destId="{27731A43-8967-47F9-BE1D-4E0C9D15E4F9}" srcOrd="0" destOrd="0" presId="urn:microsoft.com/office/officeart/2005/8/layout/vList5"/>
    <dgm:cxn modelId="{D682E9B8-A3DA-4839-8F32-35EF9E13E309}" type="presOf" srcId="{2D61C82C-AF12-4FAE-AD80-48C37EE6AE04}" destId="{83BF0207-FCE5-4FF5-A4A1-B29231E756B2}" srcOrd="0" destOrd="2" presId="urn:microsoft.com/office/officeart/2005/8/layout/vList5"/>
    <dgm:cxn modelId="{6413A6E4-822E-4F0A-A04F-73B38CF3606B}" srcId="{3CEDA350-1522-4552-9CC8-ABAB71961754}" destId="{655FAB21-82B1-4052-94B9-A2922049430C}" srcOrd="3" destOrd="0" parTransId="{01C9CED6-2373-4E96-BCA2-6B5FF442EAD0}" sibTransId="{193F8059-9492-46A1-8DAD-A7E01BC9A129}"/>
    <dgm:cxn modelId="{72A59418-E5E9-4F94-81A1-482613EA2673}" srcId="{C330FDD1-BD20-40BD-AF2C-13327C2FE8BA}" destId="{ACB12AC7-E1DD-4025-AFCF-1AE7036CDADF}" srcOrd="1" destOrd="0" parTransId="{B204985D-5652-4101-8484-2FD69B1300C5}" sibTransId="{D1CFF7DA-B119-4E59-96A2-6F4B1B9C13F6}"/>
    <dgm:cxn modelId="{061BB01B-520F-41CB-8133-62B43DD0DA6A}" type="presOf" srcId="{B9428E1E-1FC2-49A9-9B61-6C3275A50043}" destId="{5616FBDD-9049-4D00-A407-94CE99C1A306}" srcOrd="0" destOrd="1" presId="urn:microsoft.com/office/officeart/2005/8/layout/vList5"/>
    <dgm:cxn modelId="{A8AC1DC0-4253-4D3F-B2E1-2FDAD8B77A5A}" srcId="{3CEDA350-1522-4552-9CC8-ABAB71961754}" destId="{C1833582-1932-4F83-A7B5-8A793F1A0B8E}" srcOrd="0" destOrd="0" parTransId="{4112BEB8-2319-4CF4-8304-A30E3387DC92}" sibTransId="{F261F771-EC5C-45CB-B308-51BB5B4BE6FB}"/>
    <dgm:cxn modelId="{2C2BCD46-9DDF-4295-8DB9-0005D7571F14}" srcId="{9257BD3B-96FC-4593-A8A5-F1C4C26C9CB7}" destId="{3CEDA350-1522-4552-9CC8-ABAB71961754}" srcOrd="1" destOrd="0" parTransId="{6E96DF1C-1523-4BA9-AA05-824E48A0F66C}" sibTransId="{67C7448D-D3E7-4907-A74F-0ACE894E1A19}"/>
    <dgm:cxn modelId="{90FE3110-5846-4940-83B8-0BB97B844F6E}" srcId="{C330FDD1-BD20-40BD-AF2C-13327C2FE8BA}" destId="{C6135E82-7D4C-4C43-9149-5B6152EF7A84}" srcOrd="2" destOrd="0" parTransId="{2A679069-8E8E-41D1-8E82-F45B1FE2D457}" sibTransId="{93822854-D5C4-4640-8CFB-62E229D98C4B}"/>
    <dgm:cxn modelId="{B43BC32B-5E7D-4E94-A615-E3BC4224296C}" type="presOf" srcId="{655FAB21-82B1-4052-94B9-A2922049430C}" destId="{83BF0207-FCE5-4FF5-A4A1-B29231E756B2}" srcOrd="0" destOrd="3" presId="urn:microsoft.com/office/officeart/2005/8/layout/vList5"/>
    <dgm:cxn modelId="{9B6931E9-A222-4BF4-8F6C-03D32392216D}" type="presParOf" srcId="{9F73995A-0CB7-48B8-8E5B-0C626DDA47A8}" destId="{E4AEF4CB-5E92-4681-9647-C18744F5060C}" srcOrd="0" destOrd="0" presId="urn:microsoft.com/office/officeart/2005/8/layout/vList5"/>
    <dgm:cxn modelId="{69C8DAB9-3B96-408D-A8DF-902E268D4F66}" type="presParOf" srcId="{E4AEF4CB-5E92-4681-9647-C18744F5060C}" destId="{C1A28F6C-7A48-4358-9BE5-2238DFC0AA0E}" srcOrd="0" destOrd="0" presId="urn:microsoft.com/office/officeart/2005/8/layout/vList5"/>
    <dgm:cxn modelId="{5D466377-6995-48DD-AE46-B2D673E865D0}" type="presParOf" srcId="{E4AEF4CB-5E92-4681-9647-C18744F5060C}" destId="{1E8D6364-FBFE-43B8-A7D2-CE9DC25BFF1E}" srcOrd="1" destOrd="0" presId="urn:microsoft.com/office/officeart/2005/8/layout/vList5"/>
    <dgm:cxn modelId="{A967D7CE-7C11-4987-9982-F89AE74046CE}" type="presParOf" srcId="{9F73995A-0CB7-48B8-8E5B-0C626DDA47A8}" destId="{3D58E056-5E26-4FF8-953D-AD3130252E88}" srcOrd="1" destOrd="0" presId="urn:microsoft.com/office/officeart/2005/8/layout/vList5"/>
    <dgm:cxn modelId="{9C841812-2AA7-4997-BC3C-DF134924829E}" type="presParOf" srcId="{9F73995A-0CB7-48B8-8E5B-0C626DDA47A8}" destId="{D4C05228-0E2F-47D0-B470-5038EE28B8EC}" srcOrd="2" destOrd="0" presId="urn:microsoft.com/office/officeart/2005/8/layout/vList5"/>
    <dgm:cxn modelId="{B6C72E40-2A6B-4658-8276-7C9FDB501569}" type="presParOf" srcId="{D4C05228-0E2F-47D0-B470-5038EE28B8EC}" destId="{A12D53AE-AD01-4909-B9D3-B7E3A84CE691}" srcOrd="0" destOrd="0" presId="urn:microsoft.com/office/officeart/2005/8/layout/vList5"/>
    <dgm:cxn modelId="{3813BA3D-50D6-4C04-941F-EAF1D1234619}" type="presParOf" srcId="{D4C05228-0E2F-47D0-B470-5038EE28B8EC}" destId="{83BF0207-FCE5-4FF5-A4A1-B29231E756B2}" srcOrd="1" destOrd="0" presId="urn:microsoft.com/office/officeart/2005/8/layout/vList5"/>
    <dgm:cxn modelId="{BD271F22-CFFD-41BA-B4E7-9B51FE7AAB41}" type="presParOf" srcId="{9F73995A-0CB7-48B8-8E5B-0C626DDA47A8}" destId="{15855FAF-FC51-4842-A30E-57CEC99BB3B5}" srcOrd="3" destOrd="0" presId="urn:microsoft.com/office/officeart/2005/8/layout/vList5"/>
    <dgm:cxn modelId="{3074EE92-D46E-4BD8-88CD-29F71416639A}" type="presParOf" srcId="{9F73995A-0CB7-48B8-8E5B-0C626DDA47A8}" destId="{E692B022-86DD-41C6-AA28-82110391E235}" srcOrd="4" destOrd="0" presId="urn:microsoft.com/office/officeart/2005/8/layout/vList5"/>
    <dgm:cxn modelId="{9C356DDD-D338-440C-8632-83181832DE0A}" type="presParOf" srcId="{E692B022-86DD-41C6-AA28-82110391E235}" destId="{27731A43-8967-47F9-BE1D-4E0C9D15E4F9}" srcOrd="0" destOrd="0" presId="urn:microsoft.com/office/officeart/2005/8/layout/vList5"/>
    <dgm:cxn modelId="{276FD58C-2866-44E7-94E2-A5152C54CE36}" type="presParOf" srcId="{E692B022-86DD-41C6-AA28-82110391E235}" destId="{5616FBDD-9049-4D00-A407-94CE99C1A306}" srcOrd="1" destOrd="0" presId="urn:microsoft.com/office/officeart/2005/8/layout/vList5"/>
  </dgm:cxnLst>
  <dgm:bg>
    <a:noFill/>
  </dgm:bg>
  <dgm:whole>
    <a:ln w="28575"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58A598-EE34-49CB-BECA-53162D6F228E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19CBF98D-1B31-43EC-8C41-9ECD8807B415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Mammoth Task  </a:t>
          </a:r>
          <a:endParaRPr lang="en-US" dirty="0"/>
        </a:p>
      </dgm:t>
    </dgm:pt>
    <dgm:pt modelId="{0B8CFCF6-FBCD-429C-A196-11AF651AF25A}" type="parTrans" cxnId="{3FB7F644-315C-454B-AA6A-1F65DFEF9C34}">
      <dgm:prSet/>
      <dgm:spPr/>
      <dgm:t>
        <a:bodyPr/>
        <a:lstStyle/>
        <a:p>
          <a:endParaRPr lang="en-US"/>
        </a:p>
      </dgm:t>
    </dgm:pt>
    <dgm:pt modelId="{41072598-E1C4-46D6-8401-435B9125DDE8}" type="sibTrans" cxnId="{3FB7F644-315C-454B-AA6A-1F65DFEF9C34}">
      <dgm:prSet/>
      <dgm:spPr/>
      <dgm:t>
        <a:bodyPr/>
        <a:lstStyle/>
        <a:p>
          <a:endParaRPr lang="en-US"/>
        </a:p>
      </dgm:t>
    </dgm:pt>
    <dgm:pt modelId="{F941F907-3D2C-472B-BD5D-DC3DE210E856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Overcome Challenges</a:t>
          </a:r>
          <a:endParaRPr lang="en-US" dirty="0"/>
        </a:p>
      </dgm:t>
    </dgm:pt>
    <dgm:pt modelId="{F223A0BA-A9E9-40AB-9BD0-13E9B496DF15}" type="parTrans" cxnId="{7EB46F80-711D-45F7-A862-83CC8D373CF0}">
      <dgm:prSet/>
      <dgm:spPr/>
      <dgm:t>
        <a:bodyPr/>
        <a:lstStyle/>
        <a:p>
          <a:endParaRPr lang="en-US"/>
        </a:p>
      </dgm:t>
    </dgm:pt>
    <dgm:pt modelId="{28133887-EDB9-40A5-89C2-FF1B99393E1E}" type="sibTrans" cxnId="{7EB46F80-711D-45F7-A862-83CC8D373CF0}">
      <dgm:prSet/>
      <dgm:spPr/>
      <dgm:t>
        <a:bodyPr/>
        <a:lstStyle/>
        <a:p>
          <a:endParaRPr lang="en-US"/>
        </a:p>
      </dgm:t>
    </dgm:pt>
    <dgm:pt modelId="{C0C16FFC-C98B-40A4-997D-E9DFDD8EB004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 smtClean="0"/>
            <a:t>Ground Reality</a:t>
          </a:r>
          <a:endParaRPr lang="en-US" dirty="0"/>
        </a:p>
      </dgm:t>
    </dgm:pt>
    <dgm:pt modelId="{2AE0CCB3-28B2-49D1-8B3D-B545B3548D05}" type="parTrans" cxnId="{122CD86F-ACC0-4FE0-BA13-E18A1ACBA7A9}">
      <dgm:prSet/>
      <dgm:spPr/>
      <dgm:t>
        <a:bodyPr/>
        <a:lstStyle/>
        <a:p>
          <a:endParaRPr lang="en-US"/>
        </a:p>
      </dgm:t>
    </dgm:pt>
    <dgm:pt modelId="{8F1685C6-10C2-406F-A44C-352733E5D3B0}" type="sibTrans" cxnId="{122CD86F-ACC0-4FE0-BA13-E18A1ACBA7A9}">
      <dgm:prSet/>
      <dgm:spPr/>
      <dgm:t>
        <a:bodyPr/>
        <a:lstStyle/>
        <a:p>
          <a:endParaRPr lang="en-US"/>
        </a:p>
      </dgm:t>
    </dgm:pt>
    <dgm:pt modelId="{A041A84C-2FA2-47F2-A6B0-AA34781EF7D8}" type="pres">
      <dgm:prSet presAssocID="{5358A598-EE34-49CB-BECA-53162D6F228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82312836-A5BA-4AB1-B85E-53BD25A245DB}" type="pres">
      <dgm:prSet presAssocID="{19CBF98D-1B31-43EC-8C41-9ECD8807B415}" presName="parTxOnly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2279EB-18A1-4AA4-BD2A-12079C9F5D59}" type="pres">
      <dgm:prSet presAssocID="{41072598-E1C4-46D6-8401-435B9125DDE8}" presName="parSpace" presStyleCnt="0"/>
      <dgm:spPr/>
    </dgm:pt>
    <dgm:pt modelId="{71E74549-9BDB-4F8E-AECB-101169259640}" type="pres">
      <dgm:prSet presAssocID="{F941F907-3D2C-472B-BD5D-DC3DE210E856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6D2D0E-C35E-498F-BF40-5C49F5BD5427}" type="pres">
      <dgm:prSet presAssocID="{28133887-EDB9-40A5-89C2-FF1B99393E1E}" presName="parSpace" presStyleCnt="0"/>
      <dgm:spPr/>
    </dgm:pt>
    <dgm:pt modelId="{41FC2F7D-B73D-4FFB-9984-A77FC414DE97}" type="pres">
      <dgm:prSet presAssocID="{C0C16FFC-C98B-40A4-997D-E9DFDD8EB004}" presName="parTxOnly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B5BB998-E2AB-4838-A065-2E2E7C478EBE}" type="presOf" srcId="{19CBF98D-1B31-43EC-8C41-9ECD8807B415}" destId="{82312836-A5BA-4AB1-B85E-53BD25A245DB}" srcOrd="0" destOrd="0" presId="urn:microsoft.com/office/officeart/2005/8/layout/hChevron3"/>
    <dgm:cxn modelId="{8D1666E3-035C-4973-85B8-DBA91338F6E4}" type="presOf" srcId="{F941F907-3D2C-472B-BD5D-DC3DE210E856}" destId="{71E74549-9BDB-4F8E-AECB-101169259640}" srcOrd="0" destOrd="0" presId="urn:microsoft.com/office/officeart/2005/8/layout/hChevron3"/>
    <dgm:cxn modelId="{7EB46F80-711D-45F7-A862-83CC8D373CF0}" srcId="{5358A598-EE34-49CB-BECA-53162D6F228E}" destId="{F941F907-3D2C-472B-BD5D-DC3DE210E856}" srcOrd="1" destOrd="0" parTransId="{F223A0BA-A9E9-40AB-9BD0-13E9B496DF15}" sibTransId="{28133887-EDB9-40A5-89C2-FF1B99393E1E}"/>
    <dgm:cxn modelId="{E11E6679-1568-46B4-8469-819522AA11FE}" type="presOf" srcId="{5358A598-EE34-49CB-BECA-53162D6F228E}" destId="{A041A84C-2FA2-47F2-A6B0-AA34781EF7D8}" srcOrd="0" destOrd="0" presId="urn:microsoft.com/office/officeart/2005/8/layout/hChevron3"/>
    <dgm:cxn modelId="{122CD86F-ACC0-4FE0-BA13-E18A1ACBA7A9}" srcId="{5358A598-EE34-49CB-BECA-53162D6F228E}" destId="{C0C16FFC-C98B-40A4-997D-E9DFDD8EB004}" srcOrd="2" destOrd="0" parTransId="{2AE0CCB3-28B2-49D1-8B3D-B545B3548D05}" sibTransId="{8F1685C6-10C2-406F-A44C-352733E5D3B0}"/>
    <dgm:cxn modelId="{3FB7F644-315C-454B-AA6A-1F65DFEF9C34}" srcId="{5358A598-EE34-49CB-BECA-53162D6F228E}" destId="{19CBF98D-1B31-43EC-8C41-9ECD8807B415}" srcOrd="0" destOrd="0" parTransId="{0B8CFCF6-FBCD-429C-A196-11AF651AF25A}" sibTransId="{41072598-E1C4-46D6-8401-435B9125DDE8}"/>
    <dgm:cxn modelId="{E8935E3E-4C2B-4A5B-B41B-F003778DD992}" type="presOf" srcId="{C0C16FFC-C98B-40A4-997D-E9DFDD8EB004}" destId="{41FC2F7D-B73D-4FFB-9984-A77FC414DE97}" srcOrd="0" destOrd="0" presId="urn:microsoft.com/office/officeart/2005/8/layout/hChevron3"/>
    <dgm:cxn modelId="{5BB4E6B7-673A-4ABC-B646-B97058752785}" type="presParOf" srcId="{A041A84C-2FA2-47F2-A6B0-AA34781EF7D8}" destId="{82312836-A5BA-4AB1-B85E-53BD25A245DB}" srcOrd="0" destOrd="0" presId="urn:microsoft.com/office/officeart/2005/8/layout/hChevron3"/>
    <dgm:cxn modelId="{52166F6A-0BE3-4621-BEAC-61FDD07C0F72}" type="presParOf" srcId="{A041A84C-2FA2-47F2-A6B0-AA34781EF7D8}" destId="{2A2279EB-18A1-4AA4-BD2A-12079C9F5D59}" srcOrd="1" destOrd="0" presId="urn:microsoft.com/office/officeart/2005/8/layout/hChevron3"/>
    <dgm:cxn modelId="{99BCF66D-2800-47B5-96BE-6517F25C3DF7}" type="presParOf" srcId="{A041A84C-2FA2-47F2-A6B0-AA34781EF7D8}" destId="{71E74549-9BDB-4F8E-AECB-101169259640}" srcOrd="2" destOrd="0" presId="urn:microsoft.com/office/officeart/2005/8/layout/hChevron3"/>
    <dgm:cxn modelId="{7502DB04-F73A-48EE-B38D-5E189FA3D725}" type="presParOf" srcId="{A041A84C-2FA2-47F2-A6B0-AA34781EF7D8}" destId="{786D2D0E-C35E-498F-BF40-5C49F5BD5427}" srcOrd="3" destOrd="0" presId="urn:microsoft.com/office/officeart/2005/8/layout/hChevron3"/>
    <dgm:cxn modelId="{CE5FC7C1-F9DD-4EAE-8F33-DBBA655D5365}" type="presParOf" srcId="{A041A84C-2FA2-47F2-A6B0-AA34781EF7D8}" destId="{41FC2F7D-B73D-4FFB-9984-A77FC414DE97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790C9CC-D36C-408A-8A63-9A6220639E38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4F4B3B78-76C9-4BEE-8832-9610C845A03B}">
      <dgm:prSet phldrT="[Text]" custT="1"/>
      <dgm:spPr>
        <a:solidFill>
          <a:srgbClr val="FF9900">
            <a:alpha val="18824"/>
          </a:srgbClr>
        </a:solidFill>
      </dgm:spPr>
      <dgm:t>
        <a:bodyPr/>
        <a:lstStyle/>
        <a:p>
          <a:r>
            <a:rPr lang="en-US" sz="3200" b="1" dirty="0" smtClean="0">
              <a:solidFill>
                <a:srgbClr val="FF0000"/>
              </a:solidFill>
            </a:rPr>
            <a:t>M</a:t>
          </a:r>
          <a:r>
            <a:rPr lang="en-US" sz="2300" dirty="0" smtClean="0">
              <a:solidFill>
                <a:schemeClr val="tx1"/>
              </a:solidFill>
            </a:rPr>
            <a:t>oney</a:t>
          </a:r>
          <a:endParaRPr lang="en-IN" sz="2300" dirty="0">
            <a:solidFill>
              <a:schemeClr val="tx1"/>
            </a:solidFill>
          </a:endParaRPr>
        </a:p>
      </dgm:t>
    </dgm:pt>
    <dgm:pt modelId="{10A31FAA-B0F2-4D89-8B69-CF02B4E8C70A}" type="parTrans" cxnId="{ACBFD124-4FAA-4A96-820D-6168867410E9}">
      <dgm:prSet/>
      <dgm:spPr/>
      <dgm:t>
        <a:bodyPr/>
        <a:lstStyle/>
        <a:p>
          <a:endParaRPr lang="en-IN"/>
        </a:p>
      </dgm:t>
    </dgm:pt>
    <dgm:pt modelId="{A3013A52-57CD-4302-942F-2444DAB4736A}" type="sibTrans" cxnId="{ACBFD124-4FAA-4A96-820D-6168867410E9}">
      <dgm:prSet/>
      <dgm:spPr/>
      <dgm:t>
        <a:bodyPr/>
        <a:lstStyle/>
        <a:p>
          <a:endParaRPr lang="en-IN"/>
        </a:p>
      </dgm:t>
    </dgm:pt>
    <dgm:pt modelId="{2EEFD12A-8E90-4016-ADB2-7B2119F55345}">
      <dgm:prSet phldrT="[Text]" custT="1"/>
      <dgm:spPr>
        <a:solidFill>
          <a:srgbClr val="A40000">
            <a:alpha val="34118"/>
          </a:srgbClr>
        </a:solidFill>
      </dgm:spPr>
      <dgm:t>
        <a:bodyPr/>
        <a:lstStyle/>
        <a:p>
          <a:r>
            <a:rPr lang="en-US" sz="2800" b="1" dirty="0" smtClean="0">
              <a:solidFill>
                <a:srgbClr val="FF0000"/>
              </a:solidFill>
            </a:rPr>
            <a:t>M</a:t>
          </a:r>
          <a:r>
            <a:rPr lang="en-US" sz="1400" dirty="0" smtClean="0">
              <a:solidFill>
                <a:schemeClr val="tx1"/>
              </a:solidFill>
            </a:rPr>
            <a:t>anpower</a:t>
          </a:r>
          <a:endParaRPr lang="en-IN" sz="1200" dirty="0">
            <a:solidFill>
              <a:schemeClr val="tx1"/>
            </a:solidFill>
          </a:endParaRPr>
        </a:p>
      </dgm:t>
    </dgm:pt>
    <dgm:pt modelId="{1E0F1498-01B5-4624-9CDA-15DE308F7633}" type="parTrans" cxnId="{5BD9C135-5E73-480C-84E5-79846ECC26BF}">
      <dgm:prSet/>
      <dgm:spPr/>
      <dgm:t>
        <a:bodyPr/>
        <a:lstStyle/>
        <a:p>
          <a:endParaRPr lang="en-US"/>
        </a:p>
      </dgm:t>
    </dgm:pt>
    <dgm:pt modelId="{E6D522F6-1DFC-41DB-BEF4-8CAEB0EA25B2}" type="sibTrans" cxnId="{5BD9C135-5E73-480C-84E5-79846ECC26BF}">
      <dgm:prSet/>
      <dgm:spPr/>
      <dgm:t>
        <a:bodyPr/>
        <a:lstStyle/>
        <a:p>
          <a:endParaRPr lang="en-US"/>
        </a:p>
      </dgm:t>
    </dgm:pt>
    <dgm:pt modelId="{D1E1D097-47C0-416B-8A95-E3B85D6122D2}">
      <dgm:prSet phldrT="[Text]" custT="1"/>
      <dgm:spPr>
        <a:solidFill>
          <a:srgbClr val="984807">
            <a:alpha val="40000"/>
          </a:srgbClr>
        </a:solidFill>
      </dgm:spPr>
      <dgm:t>
        <a:bodyPr/>
        <a:lstStyle/>
        <a:p>
          <a:r>
            <a:rPr lang="en-US" sz="2800" b="1" dirty="0" smtClean="0">
              <a:solidFill>
                <a:srgbClr val="FF0000"/>
              </a:solidFill>
            </a:rPr>
            <a:t>M</a:t>
          </a:r>
          <a:r>
            <a:rPr lang="en-US" sz="1400" dirty="0" smtClean="0">
              <a:solidFill>
                <a:schemeClr val="tx1"/>
              </a:solidFill>
            </a:rPr>
            <a:t>onitoring</a:t>
          </a:r>
          <a:endParaRPr lang="en-IN" sz="1200" dirty="0">
            <a:solidFill>
              <a:schemeClr val="tx1"/>
            </a:solidFill>
          </a:endParaRPr>
        </a:p>
      </dgm:t>
    </dgm:pt>
    <dgm:pt modelId="{F760D9CB-EA68-4DBF-8BEE-DAC55D1A1708}" type="parTrans" cxnId="{8D3635ED-AAFC-493B-B01C-CD8C232DB7E9}">
      <dgm:prSet/>
      <dgm:spPr/>
      <dgm:t>
        <a:bodyPr/>
        <a:lstStyle/>
        <a:p>
          <a:endParaRPr lang="en-US"/>
        </a:p>
      </dgm:t>
    </dgm:pt>
    <dgm:pt modelId="{DA833755-69CA-4B44-A370-A8C985746AEC}" type="sibTrans" cxnId="{8D3635ED-AAFC-493B-B01C-CD8C232DB7E9}">
      <dgm:prSet/>
      <dgm:spPr/>
      <dgm:t>
        <a:bodyPr/>
        <a:lstStyle/>
        <a:p>
          <a:endParaRPr lang="en-US"/>
        </a:p>
      </dgm:t>
    </dgm:pt>
    <dgm:pt modelId="{2F25F835-1A5A-4115-A4C5-036EF2DDD185}">
      <dgm:prSet phldrT="[Text]" custT="1"/>
      <dgm:spPr>
        <a:solidFill>
          <a:schemeClr val="tx2">
            <a:lumMod val="60000"/>
            <a:lumOff val="40000"/>
            <a:alpha val="34118"/>
          </a:schemeClr>
        </a:solidFill>
      </dgm:spPr>
      <dgm:t>
        <a:bodyPr/>
        <a:lstStyle/>
        <a:p>
          <a:r>
            <a:rPr lang="en-US" sz="3200" b="1" dirty="0" smtClean="0">
              <a:solidFill>
                <a:srgbClr val="FF0000"/>
              </a:solidFill>
            </a:rPr>
            <a:t>M</a:t>
          </a:r>
          <a:r>
            <a:rPr lang="en-US" sz="1600" dirty="0" smtClean="0">
              <a:solidFill>
                <a:schemeClr val="tx1"/>
              </a:solidFill>
            </a:rPr>
            <a:t>oment</a:t>
          </a:r>
          <a:endParaRPr lang="en-IN" sz="1600" dirty="0">
            <a:solidFill>
              <a:schemeClr val="tx1"/>
            </a:solidFill>
          </a:endParaRPr>
        </a:p>
      </dgm:t>
    </dgm:pt>
    <dgm:pt modelId="{E0998EC4-F28B-4354-B3D0-8EE515DBF763}" type="parTrans" cxnId="{E6C64154-3EF8-4F11-97F2-080A659C5BD5}">
      <dgm:prSet/>
      <dgm:spPr/>
      <dgm:t>
        <a:bodyPr/>
        <a:lstStyle/>
        <a:p>
          <a:endParaRPr lang="en-US"/>
        </a:p>
      </dgm:t>
    </dgm:pt>
    <dgm:pt modelId="{F7678F59-2B9F-4EBA-8FCD-4C595AE731D1}" type="sibTrans" cxnId="{E6C64154-3EF8-4F11-97F2-080A659C5BD5}">
      <dgm:prSet/>
      <dgm:spPr/>
      <dgm:t>
        <a:bodyPr/>
        <a:lstStyle/>
        <a:p>
          <a:endParaRPr lang="en-US"/>
        </a:p>
      </dgm:t>
    </dgm:pt>
    <dgm:pt modelId="{54353B06-14A5-419B-AF0B-E78506E283BF}">
      <dgm:prSet phldrT="[Text]" custT="1"/>
      <dgm:spPr>
        <a:solidFill>
          <a:srgbClr val="0FA913">
            <a:alpha val="18824"/>
          </a:srgbClr>
        </a:solidFill>
      </dgm:spPr>
      <dgm:t>
        <a:bodyPr/>
        <a:lstStyle/>
        <a:p>
          <a:r>
            <a:rPr lang="en-US" sz="3200" b="1" dirty="0" smtClean="0">
              <a:solidFill>
                <a:srgbClr val="FF0000"/>
              </a:solidFill>
            </a:rPr>
            <a:t>M</a:t>
          </a:r>
          <a:r>
            <a:rPr lang="en-US" sz="2300" dirty="0" smtClean="0">
              <a:solidFill>
                <a:schemeClr val="tx1"/>
              </a:solidFill>
            </a:rPr>
            <a:t>aster Plan</a:t>
          </a:r>
          <a:endParaRPr lang="en-IN" sz="2300" dirty="0">
            <a:solidFill>
              <a:schemeClr val="tx1"/>
            </a:solidFill>
          </a:endParaRPr>
        </a:p>
      </dgm:t>
    </dgm:pt>
    <dgm:pt modelId="{2F8D8105-E217-49E5-8D3E-CA6780B6AE37}" type="parTrans" cxnId="{B7D030E2-4DBD-49C9-A616-C742FB98936D}">
      <dgm:prSet/>
      <dgm:spPr/>
      <dgm:t>
        <a:bodyPr/>
        <a:lstStyle/>
        <a:p>
          <a:endParaRPr lang="en-US"/>
        </a:p>
      </dgm:t>
    </dgm:pt>
    <dgm:pt modelId="{BA286711-899E-41BF-8AA3-334EC4665F74}" type="sibTrans" cxnId="{B7D030E2-4DBD-49C9-A616-C742FB98936D}">
      <dgm:prSet/>
      <dgm:spPr/>
      <dgm:t>
        <a:bodyPr/>
        <a:lstStyle/>
        <a:p>
          <a:endParaRPr lang="en-US"/>
        </a:p>
      </dgm:t>
    </dgm:pt>
    <dgm:pt modelId="{756A5A31-5745-4476-BFA0-8D7BC3B8B93D}">
      <dgm:prSet phldrT="[Text]" custT="1"/>
      <dgm:spPr>
        <a:solidFill>
          <a:srgbClr val="FFC000">
            <a:alpha val="30196"/>
          </a:srgbClr>
        </a:solidFill>
      </dgm:spPr>
      <dgm:t>
        <a:bodyPr/>
        <a:lstStyle/>
        <a:p>
          <a:r>
            <a:rPr lang="en-US" sz="3200" b="1" dirty="0" smtClean="0">
              <a:solidFill>
                <a:srgbClr val="FF0000"/>
              </a:solidFill>
            </a:rPr>
            <a:t>M</a:t>
          </a:r>
          <a:r>
            <a:rPr lang="en-US" sz="1600" dirty="0" smtClean="0">
              <a:solidFill>
                <a:schemeClr val="tx1"/>
              </a:solidFill>
            </a:rPr>
            <a:t>achinery / </a:t>
          </a:r>
          <a:r>
            <a:rPr lang="en-US" sz="3200" b="1" dirty="0" smtClean="0">
              <a:solidFill>
                <a:srgbClr val="FF0000"/>
              </a:solidFill>
            </a:rPr>
            <a:t>M</a:t>
          </a:r>
          <a:r>
            <a:rPr lang="en-US" sz="1600" dirty="0" smtClean="0">
              <a:solidFill>
                <a:schemeClr val="tx1"/>
              </a:solidFill>
            </a:rPr>
            <a:t>aterial</a:t>
          </a:r>
          <a:endParaRPr lang="en-IN" sz="1600" dirty="0">
            <a:solidFill>
              <a:schemeClr val="tx1"/>
            </a:solidFill>
          </a:endParaRPr>
        </a:p>
      </dgm:t>
    </dgm:pt>
    <dgm:pt modelId="{A9D4AA1E-2BEB-4E6D-B0D8-DC773E5CF2B3}" type="parTrans" cxnId="{07311E47-7931-4132-ABAD-40B7264B9148}">
      <dgm:prSet/>
      <dgm:spPr/>
      <dgm:t>
        <a:bodyPr/>
        <a:lstStyle/>
        <a:p>
          <a:endParaRPr lang="en-US"/>
        </a:p>
      </dgm:t>
    </dgm:pt>
    <dgm:pt modelId="{5AD0C0CB-8F07-4123-A8CB-181136C6AEF6}" type="sibTrans" cxnId="{07311E47-7931-4132-ABAD-40B7264B9148}">
      <dgm:prSet/>
      <dgm:spPr/>
      <dgm:t>
        <a:bodyPr/>
        <a:lstStyle/>
        <a:p>
          <a:endParaRPr lang="en-US"/>
        </a:p>
      </dgm:t>
    </dgm:pt>
    <dgm:pt modelId="{BF19D900-A52A-413B-89D9-C0486F7C5BAD}">
      <dgm:prSet phldrT="[Text]" custT="1"/>
      <dgm:spPr>
        <a:solidFill>
          <a:srgbClr val="B3A2C7">
            <a:alpha val="50196"/>
          </a:srgbClr>
        </a:solidFill>
      </dgm:spPr>
      <dgm:t>
        <a:bodyPr/>
        <a:lstStyle/>
        <a:p>
          <a:r>
            <a:rPr lang="en-US" sz="2800" b="1" dirty="0" smtClean="0">
              <a:solidFill>
                <a:srgbClr val="FF0000"/>
              </a:solidFill>
            </a:rPr>
            <a:t>M</a:t>
          </a:r>
          <a:r>
            <a:rPr lang="en-US" sz="2000" dirty="0" smtClean="0">
              <a:solidFill>
                <a:schemeClr val="tx1"/>
              </a:solidFill>
            </a:rPr>
            <a:t>id-course correction</a:t>
          </a:r>
          <a:endParaRPr lang="en-IN" sz="2000" dirty="0">
            <a:solidFill>
              <a:schemeClr val="tx1"/>
            </a:solidFill>
          </a:endParaRPr>
        </a:p>
      </dgm:t>
    </dgm:pt>
    <dgm:pt modelId="{9C948AF4-EFC2-4FBF-ACB4-15AFE4654E1C}" type="parTrans" cxnId="{EE443D5D-E400-43E5-AB18-F42B6115EB87}">
      <dgm:prSet/>
      <dgm:spPr/>
      <dgm:t>
        <a:bodyPr/>
        <a:lstStyle/>
        <a:p>
          <a:endParaRPr lang="en-US"/>
        </a:p>
      </dgm:t>
    </dgm:pt>
    <dgm:pt modelId="{149FC027-1194-40FB-AFE8-1B7B92013467}" type="sibTrans" cxnId="{EE443D5D-E400-43E5-AB18-F42B6115EB87}">
      <dgm:prSet/>
      <dgm:spPr/>
      <dgm:t>
        <a:bodyPr/>
        <a:lstStyle/>
        <a:p>
          <a:endParaRPr lang="en-US"/>
        </a:p>
      </dgm:t>
    </dgm:pt>
    <dgm:pt modelId="{56CF3270-98A7-4E7C-B6A5-29264B792C33}" type="pres">
      <dgm:prSet presAssocID="{3790C9CC-D36C-408A-8A63-9A6220639E3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AB2C189-845B-417F-8677-1BA639E1A2A3}" type="pres">
      <dgm:prSet presAssocID="{4F4B3B78-76C9-4BEE-8832-9610C845A03B}" presName="node" presStyleLbl="node1" presStyleIdx="0" presStyleCnt="7" custScaleX="131198" custScaleY="132231" custRadScaleRad="1025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170B5F-28D6-440C-B6E6-E5F658FE551B}" type="pres">
      <dgm:prSet presAssocID="{A3013A52-57CD-4302-942F-2444DAB4736A}" presName="sibTrans" presStyleLbl="sibTrans2D1" presStyleIdx="0" presStyleCnt="7" custScaleX="288472"/>
      <dgm:spPr/>
      <dgm:t>
        <a:bodyPr/>
        <a:lstStyle/>
        <a:p>
          <a:endParaRPr lang="en-US"/>
        </a:p>
      </dgm:t>
    </dgm:pt>
    <dgm:pt modelId="{227DD97C-0803-442A-9102-AD36A493656E}" type="pres">
      <dgm:prSet presAssocID="{A3013A52-57CD-4302-942F-2444DAB4736A}" presName="connectorText" presStyleLbl="sibTrans2D1" presStyleIdx="0" presStyleCnt="7"/>
      <dgm:spPr/>
      <dgm:t>
        <a:bodyPr/>
        <a:lstStyle/>
        <a:p>
          <a:endParaRPr lang="en-US"/>
        </a:p>
      </dgm:t>
    </dgm:pt>
    <dgm:pt modelId="{C30132B5-204F-489F-94C5-14822D149F6E}" type="pres">
      <dgm:prSet presAssocID="{54353B06-14A5-419B-AF0B-E78506E283BF}" presName="node" presStyleLbl="node1" presStyleIdx="1" presStyleCnt="7" custScaleX="131198" custScaleY="132231" custRadScaleRad="102475" custRadScaleInc="42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BFF83C-CDC4-445C-9440-B5556E7F94A1}" type="pres">
      <dgm:prSet presAssocID="{BA286711-899E-41BF-8AA3-334EC4665F74}" presName="sibTrans" presStyleLbl="sibTrans2D1" presStyleIdx="1" presStyleCnt="7" custScaleX="225405" custLinFactNeighborY="5866"/>
      <dgm:spPr/>
      <dgm:t>
        <a:bodyPr/>
        <a:lstStyle/>
        <a:p>
          <a:endParaRPr lang="en-US"/>
        </a:p>
      </dgm:t>
    </dgm:pt>
    <dgm:pt modelId="{C1D6B35A-702B-41D3-89C8-06927167407C}" type="pres">
      <dgm:prSet presAssocID="{BA286711-899E-41BF-8AA3-334EC4665F74}" presName="connectorText" presStyleLbl="sibTrans2D1" presStyleIdx="1" presStyleCnt="7"/>
      <dgm:spPr/>
      <dgm:t>
        <a:bodyPr/>
        <a:lstStyle/>
        <a:p>
          <a:endParaRPr lang="en-US"/>
        </a:p>
      </dgm:t>
    </dgm:pt>
    <dgm:pt modelId="{4178DEE5-77EB-4585-B1A8-C9CCDC9C72E3}" type="pres">
      <dgm:prSet presAssocID="{756A5A31-5745-4476-BFA0-8D7BC3B8B93D}" presName="node" presStyleLbl="node1" presStyleIdx="2" presStyleCnt="7" custScaleX="170450" custScaleY="137471" custRadScaleRad="111326" custRadScaleInc="-62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0A2CD6-952E-4E0B-900C-037714CECD9D}" type="pres">
      <dgm:prSet presAssocID="{5AD0C0CB-8F07-4123-A8CB-181136C6AEF6}" presName="sibTrans" presStyleLbl="sibTrans2D1" presStyleIdx="2" presStyleCnt="7" custScaleX="286234"/>
      <dgm:spPr/>
      <dgm:t>
        <a:bodyPr/>
        <a:lstStyle/>
        <a:p>
          <a:endParaRPr lang="en-US"/>
        </a:p>
      </dgm:t>
    </dgm:pt>
    <dgm:pt modelId="{46F127C4-21E0-4677-A89F-DEE881994F54}" type="pres">
      <dgm:prSet presAssocID="{5AD0C0CB-8F07-4123-A8CB-181136C6AEF6}" presName="connectorText" presStyleLbl="sibTrans2D1" presStyleIdx="2" presStyleCnt="7"/>
      <dgm:spPr/>
      <dgm:t>
        <a:bodyPr/>
        <a:lstStyle/>
        <a:p>
          <a:endParaRPr lang="en-US"/>
        </a:p>
      </dgm:t>
    </dgm:pt>
    <dgm:pt modelId="{5B949B93-3C19-44B2-AE75-E3DF6B1D516D}" type="pres">
      <dgm:prSet presAssocID="{2F25F835-1A5A-4115-A4C5-036EF2DDD185}" presName="node" presStyleLbl="node1" presStyleIdx="3" presStyleCnt="7" custScaleX="131198" custScaleY="132231" custRadScaleRad="119433" custRadScaleInc="-46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834DFA-F44D-4AC4-AE4A-D637690CF8FA}" type="pres">
      <dgm:prSet presAssocID="{F7678F59-2B9F-4EBA-8FCD-4C595AE731D1}" presName="sibTrans" presStyleLbl="sibTrans2D1" presStyleIdx="3" presStyleCnt="7" custScaleX="288472"/>
      <dgm:spPr/>
      <dgm:t>
        <a:bodyPr/>
        <a:lstStyle/>
        <a:p>
          <a:endParaRPr lang="en-US"/>
        </a:p>
      </dgm:t>
    </dgm:pt>
    <dgm:pt modelId="{57AD7886-904C-4336-8F94-D5F87F4D80D7}" type="pres">
      <dgm:prSet presAssocID="{F7678F59-2B9F-4EBA-8FCD-4C595AE731D1}" presName="connectorText" presStyleLbl="sibTrans2D1" presStyleIdx="3" presStyleCnt="7"/>
      <dgm:spPr/>
      <dgm:t>
        <a:bodyPr/>
        <a:lstStyle/>
        <a:p>
          <a:endParaRPr lang="en-US"/>
        </a:p>
      </dgm:t>
    </dgm:pt>
    <dgm:pt modelId="{34758D36-4086-489E-A4E8-90A942D1746E}" type="pres">
      <dgm:prSet presAssocID="{2EEFD12A-8E90-4016-ADB2-7B2119F55345}" presName="node" presStyleLbl="node1" presStyleIdx="4" presStyleCnt="7" custScaleX="131198" custScaleY="132231" custRadScaleRad="104456" custRadScaleInc="5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573E85-3DE7-4648-8A42-2BDF410C0F7C}" type="pres">
      <dgm:prSet presAssocID="{E6D522F6-1DFC-41DB-BEF4-8CAEB0EA25B2}" presName="sibTrans" presStyleLbl="sibTrans2D1" presStyleIdx="4" presStyleCnt="7" custScaleX="366313" custLinFactNeighborX="66508" custLinFactNeighborY="-28862"/>
      <dgm:spPr/>
      <dgm:t>
        <a:bodyPr/>
        <a:lstStyle/>
        <a:p>
          <a:endParaRPr lang="en-US"/>
        </a:p>
      </dgm:t>
    </dgm:pt>
    <dgm:pt modelId="{6872D424-BA36-4AE6-A005-AC25B062BD59}" type="pres">
      <dgm:prSet presAssocID="{E6D522F6-1DFC-41DB-BEF4-8CAEB0EA25B2}" presName="connectorText" presStyleLbl="sibTrans2D1" presStyleIdx="4" presStyleCnt="7"/>
      <dgm:spPr/>
      <dgm:t>
        <a:bodyPr/>
        <a:lstStyle/>
        <a:p>
          <a:endParaRPr lang="en-US"/>
        </a:p>
      </dgm:t>
    </dgm:pt>
    <dgm:pt modelId="{3EB21CCB-2DC9-4062-9D4E-8C77BEEC9BD6}" type="pres">
      <dgm:prSet presAssocID="{D1E1D097-47C0-416B-8A95-E3B85D6122D2}" presName="node" presStyleLbl="node1" presStyleIdx="5" presStyleCnt="7" custScaleX="147730" custScaleY="140564" custRadScaleRad="110617" custRadScaleInc="91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7FB176-1B5A-44EE-B013-4EE134903B52}" type="pres">
      <dgm:prSet presAssocID="{DA833755-69CA-4B44-A370-A8C985746AEC}" presName="sibTrans" presStyleLbl="sibTrans2D1" presStyleIdx="5" presStyleCnt="7" custScaleX="272184" custLinFactNeighborX="59602" custLinFactNeighborY="13757"/>
      <dgm:spPr/>
      <dgm:t>
        <a:bodyPr/>
        <a:lstStyle/>
        <a:p>
          <a:endParaRPr lang="en-US"/>
        </a:p>
      </dgm:t>
    </dgm:pt>
    <dgm:pt modelId="{EDBA437E-5328-4630-92BC-5F6C763DBC8C}" type="pres">
      <dgm:prSet presAssocID="{DA833755-69CA-4B44-A370-A8C985746AEC}" presName="connectorText" presStyleLbl="sibTrans2D1" presStyleIdx="5" presStyleCnt="7"/>
      <dgm:spPr/>
      <dgm:t>
        <a:bodyPr/>
        <a:lstStyle/>
        <a:p>
          <a:endParaRPr lang="en-US"/>
        </a:p>
      </dgm:t>
    </dgm:pt>
    <dgm:pt modelId="{558EE003-385E-49C7-9CC2-F292413AF4E2}" type="pres">
      <dgm:prSet presAssocID="{BF19D900-A52A-413B-89D9-C0486F7C5BAD}" presName="node" presStyleLbl="node1" presStyleIdx="6" presStyleCnt="7" custScaleX="143811" custScaleY="132231" custRadScaleRad="106461" custRadScaleInc="74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12AD3D-877D-4E79-A272-AB8890179875}" type="pres">
      <dgm:prSet presAssocID="{149FC027-1194-40FB-AFE8-1B7B92013467}" presName="sibTrans" presStyleLbl="sibTrans2D1" presStyleIdx="6" presStyleCnt="7" custScaleX="251900" custLinFactNeighborX="49749" custLinFactNeighborY="7174"/>
      <dgm:spPr/>
      <dgm:t>
        <a:bodyPr/>
        <a:lstStyle/>
        <a:p>
          <a:endParaRPr lang="en-US"/>
        </a:p>
      </dgm:t>
    </dgm:pt>
    <dgm:pt modelId="{500EEC5B-A384-43E0-8261-EEA5C6A204BA}" type="pres">
      <dgm:prSet presAssocID="{149FC027-1194-40FB-AFE8-1B7B92013467}" presName="connectorText" presStyleLbl="sibTrans2D1" presStyleIdx="6" presStyleCnt="7"/>
      <dgm:spPr/>
      <dgm:t>
        <a:bodyPr/>
        <a:lstStyle/>
        <a:p>
          <a:endParaRPr lang="en-US"/>
        </a:p>
      </dgm:t>
    </dgm:pt>
  </dgm:ptLst>
  <dgm:cxnLst>
    <dgm:cxn modelId="{233FB24A-229F-4026-BD1F-13DE1B0BA3AC}" type="presOf" srcId="{F7678F59-2B9F-4EBA-8FCD-4C595AE731D1}" destId="{57AD7886-904C-4336-8F94-D5F87F4D80D7}" srcOrd="1" destOrd="0" presId="urn:microsoft.com/office/officeart/2005/8/layout/cycle2"/>
    <dgm:cxn modelId="{536323D0-751C-4A03-97F0-BA044A866297}" type="presOf" srcId="{DA833755-69CA-4B44-A370-A8C985746AEC}" destId="{9C7FB176-1B5A-44EE-B013-4EE134903B52}" srcOrd="0" destOrd="0" presId="urn:microsoft.com/office/officeart/2005/8/layout/cycle2"/>
    <dgm:cxn modelId="{B66851D5-B6DE-45B3-931D-148B98DE64B2}" type="presOf" srcId="{BA286711-899E-41BF-8AA3-334EC4665F74}" destId="{00BFF83C-CDC4-445C-9440-B5556E7F94A1}" srcOrd="0" destOrd="0" presId="urn:microsoft.com/office/officeart/2005/8/layout/cycle2"/>
    <dgm:cxn modelId="{5BD9C135-5E73-480C-84E5-79846ECC26BF}" srcId="{3790C9CC-D36C-408A-8A63-9A6220639E38}" destId="{2EEFD12A-8E90-4016-ADB2-7B2119F55345}" srcOrd="4" destOrd="0" parTransId="{1E0F1498-01B5-4624-9CDA-15DE308F7633}" sibTransId="{E6D522F6-1DFC-41DB-BEF4-8CAEB0EA25B2}"/>
    <dgm:cxn modelId="{8A5E94C8-4803-46EA-B5FD-1D03570791E7}" type="presOf" srcId="{E6D522F6-1DFC-41DB-BEF4-8CAEB0EA25B2}" destId="{B5573E85-3DE7-4648-8A42-2BDF410C0F7C}" srcOrd="0" destOrd="0" presId="urn:microsoft.com/office/officeart/2005/8/layout/cycle2"/>
    <dgm:cxn modelId="{A075A5B9-AE47-4C31-853F-2702B2D45708}" type="presOf" srcId="{54353B06-14A5-419B-AF0B-E78506E283BF}" destId="{C30132B5-204F-489F-94C5-14822D149F6E}" srcOrd="0" destOrd="0" presId="urn:microsoft.com/office/officeart/2005/8/layout/cycle2"/>
    <dgm:cxn modelId="{1533B3F8-6C77-4D4A-9524-FEECB24AEDBF}" type="presOf" srcId="{E6D522F6-1DFC-41DB-BEF4-8CAEB0EA25B2}" destId="{6872D424-BA36-4AE6-A005-AC25B062BD59}" srcOrd="1" destOrd="0" presId="urn:microsoft.com/office/officeart/2005/8/layout/cycle2"/>
    <dgm:cxn modelId="{FFA24018-7E94-42AB-B5A6-9BF1280F17D1}" type="presOf" srcId="{3790C9CC-D36C-408A-8A63-9A6220639E38}" destId="{56CF3270-98A7-4E7C-B6A5-29264B792C33}" srcOrd="0" destOrd="0" presId="urn:microsoft.com/office/officeart/2005/8/layout/cycle2"/>
    <dgm:cxn modelId="{1465509F-1BF6-4419-BDE5-FBA3A7F91A6F}" type="presOf" srcId="{F7678F59-2B9F-4EBA-8FCD-4C595AE731D1}" destId="{8F834DFA-F44D-4AC4-AE4A-D637690CF8FA}" srcOrd="0" destOrd="0" presId="urn:microsoft.com/office/officeart/2005/8/layout/cycle2"/>
    <dgm:cxn modelId="{9F97B490-A435-4650-B609-F34947247AB7}" type="presOf" srcId="{A3013A52-57CD-4302-942F-2444DAB4736A}" destId="{8F170B5F-28D6-440C-B6E6-E5F658FE551B}" srcOrd="0" destOrd="0" presId="urn:microsoft.com/office/officeart/2005/8/layout/cycle2"/>
    <dgm:cxn modelId="{12DC6A99-2995-41B8-8ACF-29C83226CFB1}" type="presOf" srcId="{5AD0C0CB-8F07-4123-A8CB-181136C6AEF6}" destId="{46F127C4-21E0-4677-A89F-DEE881994F54}" srcOrd="1" destOrd="0" presId="urn:microsoft.com/office/officeart/2005/8/layout/cycle2"/>
    <dgm:cxn modelId="{197957E6-204C-4B6C-AEAB-BACC6DCC32CF}" type="presOf" srcId="{A3013A52-57CD-4302-942F-2444DAB4736A}" destId="{227DD97C-0803-442A-9102-AD36A493656E}" srcOrd="1" destOrd="0" presId="urn:microsoft.com/office/officeart/2005/8/layout/cycle2"/>
    <dgm:cxn modelId="{DF4281AA-A854-4E12-88B6-4B44566F9943}" type="presOf" srcId="{149FC027-1194-40FB-AFE8-1B7B92013467}" destId="{5412AD3D-877D-4E79-A272-AB8890179875}" srcOrd="0" destOrd="0" presId="urn:microsoft.com/office/officeart/2005/8/layout/cycle2"/>
    <dgm:cxn modelId="{B7D030E2-4DBD-49C9-A616-C742FB98936D}" srcId="{3790C9CC-D36C-408A-8A63-9A6220639E38}" destId="{54353B06-14A5-419B-AF0B-E78506E283BF}" srcOrd="1" destOrd="0" parTransId="{2F8D8105-E217-49E5-8D3E-CA6780B6AE37}" sibTransId="{BA286711-899E-41BF-8AA3-334EC4665F74}"/>
    <dgm:cxn modelId="{EE443D5D-E400-43E5-AB18-F42B6115EB87}" srcId="{3790C9CC-D36C-408A-8A63-9A6220639E38}" destId="{BF19D900-A52A-413B-89D9-C0486F7C5BAD}" srcOrd="6" destOrd="0" parTransId="{9C948AF4-EFC2-4FBF-ACB4-15AFE4654E1C}" sibTransId="{149FC027-1194-40FB-AFE8-1B7B92013467}"/>
    <dgm:cxn modelId="{E47CCB10-F959-41BC-8413-02C33D007D4A}" type="presOf" srcId="{2EEFD12A-8E90-4016-ADB2-7B2119F55345}" destId="{34758D36-4086-489E-A4E8-90A942D1746E}" srcOrd="0" destOrd="0" presId="urn:microsoft.com/office/officeart/2005/8/layout/cycle2"/>
    <dgm:cxn modelId="{ACBFD124-4FAA-4A96-820D-6168867410E9}" srcId="{3790C9CC-D36C-408A-8A63-9A6220639E38}" destId="{4F4B3B78-76C9-4BEE-8832-9610C845A03B}" srcOrd="0" destOrd="0" parTransId="{10A31FAA-B0F2-4D89-8B69-CF02B4E8C70A}" sibTransId="{A3013A52-57CD-4302-942F-2444DAB4736A}"/>
    <dgm:cxn modelId="{347DB0EB-72A0-4D04-B2D0-C976D134D666}" type="presOf" srcId="{BA286711-899E-41BF-8AA3-334EC4665F74}" destId="{C1D6B35A-702B-41D3-89C8-06927167407C}" srcOrd="1" destOrd="0" presId="urn:microsoft.com/office/officeart/2005/8/layout/cycle2"/>
    <dgm:cxn modelId="{7CDDEA5E-D8A4-4453-99DF-66540C615987}" type="presOf" srcId="{4F4B3B78-76C9-4BEE-8832-9610C845A03B}" destId="{CAB2C189-845B-417F-8677-1BA639E1A2A3}" srcOrd="0" destOrd="0" presId="urn:microsoft.com/office/officeart/2005/8/layout/cycle2"/>
    <dgm:cxn modelId="{5AEB25CA-00A1-4618-BE60-8B5010D7320D}" type="presOf" srcId="{5AD0C0CB-8F07-4123-A8CB-181136C6AEF6}" destId="{AA0A2CD6-952E-4E0B-900C-037714CECD9D}" srcOrd="0" destOrd="0" presId="urn:microsoft.com/office/officeart/2005/8/layout/cycle2"/>
    <dgm:cxn modelId="{E4560C6E-1D5A-4F6F-BFF6-46BFC8AF090A}" type="presOf" srcId="{2F25F835-1A5A-4115-A4C5-036EF2DDD185}" destId="{5B949B93-3C19-44B2-AE75-E3DF6B1D516D}" srcOrd="0" destOrd="0" presId="urn:microsoft.com/office/officeart/2005/8/layout/cycle2"/>
    <dgm:cxn modelId="{EAABBA78-AD01-4762-990C-BDB20C7DBD58}" type="presOf" srcId="{BF19D900-A52A-413B-89D9-C0486F7C5BAD}" destId="{558EE003-385E-49C7-9CC2-F292413AF4E2}" srcOrd="0" destOrd="0" presId="urn:microsoft.com/office/officeart/2005/8/layout/cycle2"/>
    <dgm:cxn modelId="{47AE3677-4A21-44DA-99DC-9EACC1DC3C38}" type="presOf" srcId="{D1E1D097-47C0-416B-8A95-E3B85D6122D2}" destId="{3EB21CCB-2DC9-4062-9D4E-8C77BEEC9BD6}" srcOrd="0" destOrd="0" presId="urn:microsoft.com/office/officeart/2005/8/layout/cycle2"/>
    <dgm:cxn modelId="{BE969D51-3406-4C3D-8564-34DAFBA4FF13}" type="presOf" srcId="{756A5A31-5745-4476-BFA0-8D7BC3B8B93D}" destId="{4178DEE5-77EB-4585-B1A8-C9CCDC9C72E3}" srcOrd="0" destOrd="0" presId="urn:microsoft.com/office/officeart/2005/8/layout/cycle2"/>
    <dgm:cxn modelId="{C39CC1D5-5157-4CB6-8EFE-904592AD2D83}" type="presOf" srcId="{DA833755-69CA-4B44-A370-A8C985746AEC}" destId="{EDBA437E-5328-4630-92BC-5F6C763DBC8C}" srcOrd="1" destOrd="0" presId="urn:microsoft.com/office/officeart/2005/8/layout/cycle2"/>
    <dgm:cxn modelId="{E6C64154-3EF8-4F11-97F2-080A659C5BD5}" srcId="{3790C9CC-D36C-408A-8A63-9A6220639E38}" destId="{2F25F835-1A5A-4115-A4C5-036EF2DDD185}" srcOrd="3" destOrd="0" parTransId="{E0998EC4-F28B-4354-B3D0-8EE515DBF763}" sibTransId="{F7678F59-2B9F-4EBA-8FCD-4C595AE731D1}"/>
    <dgm:cxn modelId="{8D3635ED-AAFC-493B-B01C-CD8C232DB7E9}" srcId="{3790C9CC-D36C-408A-8A63-9A6220639E38}" destId="{D1E1D097-47C0-416B-8A95-E3B85D6122D2}" srcOrd="5" destOrd="0" parTransId="{F760D9CB-EA68-4DBF-8BEE-DAC55D1A1708}" sibTransId="{DA833755-69CA-4B44-A370-A8C985746AEC}"/>
    <dgm:cxn modelId="{07311E47-7931-4132-ABAD-40B7264B9148}" srcId="{3790C9CC-D36C-408A-8A63-9A6220639E38}" destId="{756A5A31-5745-4476-BFA0-8D7BC3B8B93D}" srcOrd="2" destOrd="0" parTransId="{A9D4AA1E-2BEB-4E6D-B0D8-DC773E5CF2B3}" sibTransId="{5AD0C0CB-8F07-4123-A8CB-181136C6AEF6}"/>
    <dgm:cxn modelId="{EC131221-4F12-4A17-8684-C7B8FCF85AFF}" type="presOf" srcId="{149FC027-1194-40FB-AFE8-1B7B92013467}" destId="{500EEC5B-A384-43E0-8261-EEA5C6A204BA}" srcOrd="1" destOrd="0" presId="urn:microsoft.com/office/officeart/2005/8/layout/cycle2"/>
    <dgm:cxn modelId="{15D0BEE3-C77E-426A-B60F-24F736F97796}" type="presParOf" srcId="{56CF3270-98A7-4E7C-B6A5-29264B792C33}" destId="{CAB2C189-845B-417F-8677-1BA639E1A2A3}" srcOrd="0" destOrd="0" presId="urn:microsoft.com/office/officeart/2005/8/layout/cycle2"/>
    <dgm:cxn modelId="{B873E5A1-958B-4CD0-AC07-D1715348CDEA}" type="presParOf" srcId="{56CF3270-98A7-4E7C-B6A5-29264B792C33}" destId="{8F170B5F-28D6-440C-B6E6-E5F658FE551B}" srcOrd="1" destOrd="0" presId="urn:microsoft.com/office/officeart/2005/8/layout/cycle2"/>
    <dgm:cxn modelId="{B001E7E7-9E60-4870-8B24-B7CA610BE387}" type="presParOf" srcId="{8F170B5F-28D6-440C-B6E6-E5F658FE551B}" destId="{227DD97C-0803-442A-9102-AD36A493656E}" srcOrd="0" destOrd="0" presId="urn:microsoft.com/office/officeart/2005/8/layout/cycle2"/>
    <dgm:cxn modelId="{FE9B5312-8D9E-48FA-8395-DC522A2A9FAD}" type="presParOf" srcId="{56CF3270-98A7-4E7C-B6A5-29264B792C33}" destId="{C30132B5-204F-489F-94C5-14822D149F6E}" srcOrd="2" destOrd="0" presId="urn:microsoft.com/office/officeart/2005/8/layout/cycle2"/>
    <dgm:cxn modelId="{B939693D-76E6-4FBC-AE0F-07308CF8831C}" type="presParOf" srcId="{56CF3270-98A7-4E7C-B6A5-29264B792C33}" destId="{00BFF83C-CDC4-445C-9440-B5556E7F94A1}" srcOrd="3" destOrd="0" presId="urn:microsoft.com/office/officeart/2005/8/layout/cycle2"/>
    <dgm:cxn modelId="{1C958A3C-7C66-48A6-802C-DBC04BFBD08E}" type="presParOf" srcId="{00BFF83C-CDC4-445C-9440-B5556E7F94A1}" destId="{C1D6B35A-702B-41D3-89C8-06927167407C}" srcOrd="0" destOrd="0" presId="urn:microsoft.com/office/officeart/2005/8/layout/cycle2"/>
    <dgm:cxn modelId="{5AE06574-3CBF-4DFC-BE58-AE15BD66BB0B}" type="presParOf" srcId="{56CF3270-98A7-4E7C-B6A5-29264B792C33}" destId="{4178DEE5-77EB-4585-B1A8-C9CCDC9C72E3}" srcOrd="4" destOrd="0" presId="urn:microsoft.com/office/officeart/2005/8/layout/cycle2"/>
    <dgm:cxn modelId="{CC93B32D-38C6-4E20-8C29-24516D7D01AB}" type="presParOf" srcId="{56CF3270-98A7-4E7C-B6A5-29264B792C33}" destId="{AA0A2CD6-952E-4E0B-900C-037714CECD9D}" srcOrd="5" destOrd="0" presId="urn:microsoft.com/office/officeart/2005/8/layout/cycle2"/>
    <dgm:cxn modelId="{E55EEEF0-EF41-4ACF-86B5-837C71F35FDC}" type="presParOf" srcId="{AA0A2CD6-952E-4E0B-900C-037714CECD9D}" destId="{46F127C4-21E0-4677-A89F-DEE881994F54}" srcOrd="0" destOrd="0" presId="urn:microsoft.com/office/officeart/2005/8/layout/cycle2"/>
    <dgm:cxn modelId="{7DD445EB-02E7-42AC-9C05-51C02F7588F9}" type="presParOf" srcId="{56CF3270-98A7-4E7C-B6A5-29264B792C33}" destId="{5B949B93-3C19-44B2-AE75-E3DF6B1D516D}" srcOrd="6" destOrd="0" presId="urn:microsoft.com/office/officeart/2005/8/layout/cycle2"/>
    <dgm:cxn modelId="{3422D06C-44C7-4069-B808-734D556ED84C}" type="presParOf" srcId="{56CF3270-98A7-4E7C-B6A5-29264B792C33}" destId="{8F834DFA-F44D-4AC4-AE4A-D637690CF8FA}" srcOrd="7" destOrd="0" presId="urn:microsoft.com/office/officeart/2005/8/layout/cycle2"/>
    <dgm:cxn modelId="{5E6635D7-51E3-40B2-85D3-534BF8EB52B1}" type="presParOf" srcId="{8F834DFA-F44D-4AC4-AE4A-D637690CF8FA}" destId="{57AD7886-904C-4336-8F94-D5F87F4D80D7}" srcOrd="0" destOrd="0" presId="urn:microsoft.com/office/officeart/2005/8/layout/cycle2"/>
    <dgm:cxn modelId="{DE1E1C2B-C0D4-452F-9781-636C8246A6C4}" type="presParOf" srcId="{56CF3270-98A7-4E7C-B6A5-29264B792C33}" destId="{34758D36-4086-489E-A4E8-90A942D1746E}" srcOrd="8" destOrd="0" presId="urn:microsoft.com/office/officeart/2005/8/layout/cycle2"/>
    <dgm:cxn modelId="{CF2A2634-6763-4835-A340-A122DFCEB272}" type="presParOf" srcId="{56CF3270-98A7-4E7C-B6A5-29264B792C33}" destId="{B5573E85-3DE7-4648-8A42-2BDF410C0F7C}" srcOrd="9" destOrd="0" presId="urn:microsoft.com/office/officeart/2005/8/layout/cycle2"/>
    <dgm:cxn modelId="{C26E4043-349D-4882-BEDE-A2A940BAC503}" type="presParOf" srcId="{B5573E85-3DE7-4648-8A42-2BDF410C0F7C}" destId="{6872D424-BA36-4AE6-A005-AC25B062BD59}" srcOrd="0" destOrd="0" presId="urn:microsoft.com/office/officeart/2005/8/layout/cycle2"/>
    <dgm:cxn modelId="{7F29902B-2086-4E5B-AA1A-B5AF76A85138}" type="presParOf" srcId="{56CF3270-98A7-4E7C-B6A5-29264B792C33}" destId="{3EB21CCB-2DC9-4062-9D4E-8C77BEEC9BD6}" srcOrd="10" destOrd="0" presId="urn:microsoft.com/office/officeart/2005/8/layout/cycle2"/>
    <dgm:cxn modelId="{08F5BCF2-D79F-4F9C-AA6D-9414700500B7}" type="presParOf" srcId="{56CF3270-98A7-4E7C-B6A5-29264B792C33}" destId="{9C7FB176-1B5A-44EE-B013-4EE134903B52}" srcOrd="11" destOrd="0" presId="urn:microsoft.com/office/officeart/2005/8/layout/cycle2"/>
    <dgm:cxn modelId="{851CA131-75F5-4BF7-9882-EF00BBD8F997}" type="presParOf" srcId="{9C7FB176-1B5A-44EE-B013-4EE134903B52}" destId="{EDBA437E-5328-4630-92BC-5F6C763DBC8C}" srcOrd="0" destOrd="0" presId="urn:microsoft.com/office/officeart/2005/8/layout/cycle2"/>
    <dgm:cxn modelId="{B3D94589-7A5F-437D-B914-4C603A441173}" type="presParOf" srcId="{56CF3270-98A7-4E7C-B6A5-29264B792C33}" destId="{558EE003-385E-49C7-9CC2-F292413AF4E2}" srcOrd="12" destOrd="0" presId="urn:microsoft.com/office/officeart/2005/8/layout/cycle2"/>
    <dgm:cxn modelId="{6D341CDE-204D-4F98-8A02-216B6FD990CD}" type="presParOf" srcId="{56CF3270-98A7-4E7C-B6A5-29264B792C33}" destId="{5412AD3D-877D-4E79-A272-AB8890179875}" srcOrd="13" destOrd="0" presId="urn:microsoft.com/office/officeart/2005/8/layout/cycle2"/>
    <dgm:cxn modelId="{2974BA1A-ECA6-4141-B149-F1895EF9C203}" type="presParOf" srcId="{5412AD3D-877D-4E79-A272-AB8890179875}" destId="{500EEC5B-A384-43E0-8261-EEA5C6A204B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4AC34CF-6098-4127-9847-71E99F3C076A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AAF34811-5D6B-488B-99DF-9DC8E2BDA419}">
      <dgm:prSet phldrT="[Text]" custT="1"/>
      <dgm:spPr/>
      <dgm:t>
        <a:bodyPr/>
        <a:lstStyle/>
        <a:p>
          <a:r>
            <a:rPr lang="en-IN" sz="1800" b="1" dirty="0" smtClean="0"/>
            <a:t>Aspects </a:t>
          </a:r>
        </a:p>
        <a:p>
          <a:r>
            <a:rPr lang="en-US" sz="1800" b="1" dirty="0" smtClean="0"/>
            <a:t>of  7M</a:t>
          </a:r>
          <a:endParaRPr lang="en-IN" sz="1800" b="1" dirty="0" smtClean="0"/>
        </a:p>
        <a:p>
          <a:r>
            <a:rPr lang="en-IN" sz="1800" b="1" dirty="0" smtClean="0"/>
            <a:t>Model</a:t>
          </a:r>
          <a:endParaRPr lang="en-IN" sz="1800" b="1" dirty="0"/>
        </a:p>
      </dgm:t>
    </dgm:pt>
    <dgm:pt modelId="{19E69E45-1905-421E-A9CC-98BCA4278CA0}" type="parTrans" cxnId="{4B30AA08-1AB6-4372-82B3-0E9383724117}">
      <dgm:prSet/>
      <dgm:spPr/>
      <dgm:t>
        <a:bodyPr/>
        <a:lstStyle/>
        <a:p>
          <a:endParaRPr lang="en-IN"/>
        </a:p>
      </dgm:t>
    </dgm:pt>
    <dgm:pt modelId="{F5E6F2E5-C275-4F44-B8C4-6858E0A841EA}" type="sibTrans" cxnId="{4B30AA08-1AB6-4372-82B3-0E9383724117}">
      <dgm:prSet/>
      <dgm:spPr/>
      <dgm:t>
        <a:bodyPr/>
        <a:lstStyle/>
        <a:p>
          <a:endParaRPr lang="en-IN"/>
        </a:p>
      </dgm:t>
    </dgm:pt>
    <dgm:pt modelId="{BEF3493E-4EB2-4A5B-B747-962E91BC0979}">
      <dgm:prSet phldrT="[Text]" custT="1"/>
      <dgm:spPr>
        <a:solidFill>
          <a:srgbClr val="0070C0"/>
        </a:solidFill>
      </dgm:spPr>
      <dgm:t>
        <a:bodyPr/>
        <a:lstStyle/>
        <a:p>
          <a:r>
            <a:rPr lang="en-IN" sz="2000" b="1" dirty="0"/>
            <a:t>T</a:t>
          </a:r>
          <a:r>
            <a:rPr lang="en-IN" sz="1600" b="1" dirty="0"/>
            <a:t>echnical</a:t>
          </a:r>
        </a:p>
      </dgm:t>
    </dgm:pt>
    <dgm:pt modelId="{B05DC617-7DBD-4FBD-867B-218BD0437D62}" type="parTrans" cxnId="{E721A6CF-3038-4C79-B9AC-BB4D2AFE17BB}">
      <dgm:prSet/>
      <dgm:spPr/>
      <dgm:t>
        <a:bodyPr/>
        <a:lstStyle/>
        <a:p>
          <a:endParaRPr lang="en-IN"/>
        </a:p>
      </dgm:t>
    </dgm:pt>
    <dgm:pt modelId="{451CE15E-EC62-49BC-876B-9A6718E52664}" type="sibTrans" cxnId="{E721A6CF-3038-4C79-B9AC-BB4D2AFE17BB}">
      <dgm:prSet/>
      <dgm:spPr/>
      <dgm:t>
        <a:bodyPr/>
        <a:lstStyle/>
        <a:p>
          <a:endParaRPr lang="en-IN"/>
        </a:p>
      </dgm:t>
    </dgm:pt>
    <dgm:pt modelId="{84F1ACE0-52B2-41AB-8DFD-D608B2D73709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IN" sz="2400" b="1" dirty="0"/>
            <a:t>F</a:t>
          </a:r>
          <a:r>
            <a:rPr lang="en-IN" sz="1600" b="1" dirty="0"/>
            <a:t>inancial</a:t>
          </a:r>
        </a:p>
      </dgm:t>
    </dgm:pt>
    <dgm:pt modelId="{A4C8755D-886C-4700-AA5B-D0DE5811AC83}" type="parTrans" cxnId="{BB419666-85B8-4D81-9E1F-F773BC3CDB0E}">
      <dgm:prSet/>
      <dgm:spPr/>
      <dgm:t>
        <a:bodyPr/>
        <a:lstStyle/>
        <a:p>
          <a:endParaRPr lang="en-IN"/>
        </a:p>
      </dgm:t>
    </dgm:pt>
    <dgm:pt modelId="{1711AEBA-A265-4A1D-887C-1B3FCA298E19}" type="sibTrans" cxnId="{BB419666-85B8-4D81-9E1F-F773BC3CDB0E}">
      <dgm:prSet/>
      <dgm:spPr/>
      <dgm:t>
        <a:bodyPr/>
        <a:lstStyle/>
        <a:p>
          <a:endParaRPr lang="en-IN"/>
        </a:p>
      </dgm:t>
    </dgm:pt>
    <dgm:pt modelId="{BC195C12-CF93-420A-B035-19FC8C798A98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IN" sz="2000" dirty="0"/>
            <a:t>I</a:t>
          </a:r>
          <a:r>
            <a:rPr lang="en-IN" sz="1600" dirty="0"/>
            <a:t>nfrastructure</a:t>
          </a:r>
        </a:p>
      </dgm:t>
    </dgm:pt>
    <dgm:pt modelId="{D4E2BE48-7F07-44B0-A82E-74BCBDB183EB}" type="parTrans" cxnId="{2CB9BFFD-5EE8-412E-9814-6E575B55D7D7}">
      <dgm:prSet/>
      <dgm:spPr/>
      <dgm:t>
        <a:bodyPr/>
        <a:lstStyle/>
        <a:p>
          <a:endParaRPr lang="en-IN"/>
        </a:p>
      </dgm:t>
    </dgm:pt>
    <dgm:pt modelId="{655A513D-2336-4E30-A59A-0B16716D12CC}" type="sibTrans" cxnId="{2CB9BFFD-5EE8-412E-9814-6E575B55D7D7}">
      <dgm:prSet/>
      <dgm:spPr/>
      <dgm:t>
        <a:bodyPr/>
        <a:lstStyle/>
        <a:p>
          <a:endParaRPr lang="en-IN"/>
        </a:p>
      </dgm:t>
    </dgm:pt>
    <dgm:pt modelId="{4CEC3CEB-44E4-42FF-9560-4DEB8940DDF7}">
      <dgm:prSet phldrT="[Text]" custT="1"/>
      <dgm:spPr>
        <a:solidFill>
          <a:srgbClr val="B3A2C7">
            <a:alpha val="50196"/>
          </a:srgbClr>
        </a:solidFill>
      </dgm:spPr>
      <dgm:t>
        <a:bodyPr/>
        <a:lstStyle/>
        <a:p>
          <a:r>
            <a:rPr lang="en-IN" sz="2000" b="1" dirty="0"/>
            <a:t>P</a:t>
          </a:r>
          <a:r>
            <a:rPr lang="en-IN" sz="1600" b="1" dirty="0"/>
            <a:t>olicy</a:t>
          </a:r>
        </a:p>
      </dgm:t>
    </dgm:pt>
    <dgm:pt modelId="{32946831-8F6A-4420-A993-6690917318BE}" type="parTrans" cxnId="{A61D87C1-F8E6-4E7C-8B3C-7DE0093AE925}">
      <dgm:prSet/>
      <dgm:spPr/>
      <dgm:t>
        <a:bodyPr/>
        <a:lstStyle/>
        <a:p>
          <a:endParaRPr lang="en-IN"/>
        </a:p>
      </dgm:t>
    </dgm:pt>
    <dgm:pt modelId="{BA58ECD4-92BE-4532-9BC7-90E86D61B145}" type="sibTrans" cxnId="{A61D87C1-F8E6-4E7C-8B3C-7DE0093AE925}">
      <dgm:prSet/>
      <dgm:spPr/>
      <dgm:t>
        <a:bodyPr/>
        <a:lstStyle/>
        <a:p>
          <a:endParaRPr lang="en-IN"/>
        </a:p>
      </dgm:t>
    </dgm:pt>
    <dgm:pt modelId="{99D9D600-2D8A-43EE-91C1-189C616453AC}" type="pres">
      <dgm:prSet presAssocID="{C4AC34CF-6098-4127-9847-71E99F3C076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0D32FB96-6217-42F9-8BB1-EC028165392A}" type="pres">
      <dgm:prSet presAssocID="{AAF34811-5D6B-488B-99DF-9DC8E2BDA419}" presName="centerShape" presStyleLbl="node0" presStyleIdx="0" presStyleCnt="1"/>
      <dgm:spPr/>
      <dgm:t>
        <a:bodyPr/>
        <a:lstStyle/>
        <a:p>
          <a:endParaRPr lang="en-IN"/>
        </a:p>
      </dgm:t>
    </dgm:pt>
    <dgm:pt modelId="{942461FC-F099-4773-95DB-BD29ABA410B7}" type="pres">
      <dgm:prSet presAssocID="{B05DC617-7DBD-4FBD-867B-218BD0437D62}" presName="Name9" presStyleLbl="parChTrans1D2" presStyleIdx="0" presStyleCnt="4"/>
      <dgm:spPr/>
      <dgm:t>
        <a:bodyPr/>
        <a:lstStyle/>
        <a:p>
          <a:endParaRPr lang="en-IN"/>
        </a:p>
      </dgm:t>
    </dgm:pt>
    <dgm:pt modelId="{19CE7E04-7310-447E-AEF2-4826568A1751}" type="pres">
      <dgm:prSet presAssocID="{B05DC617-7DBD-4FBD-867B-218BD0437D62}" presName="connTx" presStyleLbl="parChTrans1D2" presStyleIdx="0" presStyleCnt="4"/>
      <dgm:spPr/>
      <dgm:t>
        <a:bodyPr/>
        <a:lstStyle/>
        <a:p>
          <a:endParaRPr lang="en-IN"/>
        </a:p>
      </dgm:t>
    </dgm:pt>
    <dgm:pt modelId="{78E74360-A7ED-48A1-B264-4E4619FDC097}" type="pres">
      <dgm:prSet presAssocID="{BEF3493E-4EB2-4A5B-B747-962E91BC097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C0E158A8-AEE2-42FE-A18A-AE20E7A56C6C}" type="pres">
      <dgm:prSet presAssocID="{A4C8755D-886C-4700-AA5B-D0DE5811AC83}" presName="Name9" presStyleLbl="parChTrans1D2" presStyleIdx="1" presStyleCnt="4"/>
      <dgm:spPr/>
      <dgm:t>
        <a:bodyPr/>
        <a:lstStyle/>
        <a:p>
          <a:endParaRPr lang="en-IN"/>
        </a:p>
      </dgm:t>
    </dgm:pt>
    <dgm:pt modelId="{CDA503AF-6496-472A-91E9-26B7F8E17448}" type="pres">
      <dgm:prSet presAssocID="{A4C8755D-886C-4700-AA5B-D0DE5811AC83}" presName="connTx" presStyleLbl="parChTrans1D2" presStyleIdx="1" presStyleCnt="4"/>
      <dgm:spPr/>
      <dgm:t>
        <a:bodyPr/>
        <a:lstStyle/>
        <a:p>
          <a:endParaRPr lang="en-IN"/>
        </a:p>
      </dgm:t>
    </dgm:pt>
    <dgm:pt modelId="{6B1FF14C-22B2-4D02-93CB-7B0869091DCA}" type="pres">
      <dgm:prSet presAssocID="{84F1ACE0-52B2-41AB-8DFD-D608B2D73709}" presName="node" presStyleLbl="node1" presStyleIdx="1" presStyleCnt="4" custScaleX="10023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CA76F173-C36C-4744-8BDD-8E40DC83BAE2}" type="pres">
      <dgm:prSet presAssocID="{D4E2BE48-7F07-44B0-A82E-74BCBDB183EB}" presName="Name9" presStyleLbl="parChTrans1D2" presStyleIdx="2" presStyleCnt="4"/>
      <dgm:spPr/>
      <dgm:t>
        <a:bodyPr/>
        <a:lstStyle/>
        <a:p>
          <a:endParaRPr lang="en-IN"/>
        </a:p>
      </dgm:t>
    </dgm:pt>
    <dgm:pt modelId="{817D78D1-E2B0-465B-9608-96A4FE8D581E}" type="pres">
      <dgm:prSet presAssocID="{D4E2BE48-7F07-44B0-A82E-74BCBDB183EB}" presName="connTx" presStyleLbl="parChTrans1D2" presStyleIdx="2" presStyleCnt="4"/>
      <dgm:spPr/>
      <dgm:t>
        <a:bodyPr/>
        <a:lstStyle/>
        <a:p>
          <a:endParaRPr lang="en-IN"/>
        </a:p>
      </dgm:t>
    </dgm:pt>
    <dgm:pt modelId="{82B0680E-D16B-4734-9A32-671ACFF751D5}" type="pres">
      <dgm:prSet presAssocID="{BC195C12-CF93-420A-B035-19FC8C798A98}" presName="node" presStyleLbl="node1" presStyleIdx="2" presStyleCnt="4" custScaleX="12537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32171CAB-E23F-4138-991E-0F27424A9B9C}" type="pres">
      <dgm:prSet presAssocID="{32946831-8F6A-4420-A993-6690917318BE}" presName="Name9" presStyleLbl="parChTrans1D2" presStyleIdx="3" presStyleCnt="4"/>
      <dgm:spPr/>
      <dgm:t>
        <a:bodyPr/>
        <a:lstStyle/>
        <a:p>
          <a:endParaRPr lang="en-IN"/>
        </a:p>
      </dgm:t>
    </dgm:pt>
    <dgm:pt modelId="{C857698B-585F-48B3-966C-0E62F2223FF7}" type="pres">
      <dgm:prSet presAssocID="{32946831-8F6A-4420-A993-6690917318BE}" presName="connTx" presStyleLbl="parChTrans1D2" presStyleIdx="3" presStyleCnt="4"/>
      <dgm:spPr/>
      <dgm:t>
        <a:bodyPr/>
        <a:lstStyle/>
        <a:p>
          <a:endParaRPr lang="en-IN"/>
        </a:p>
      </dgm:t>
    </dgm:pt>
    <dgm:pt modelId="{06FDD6FE-0C0E-4623-B196-E4653CCAD5DE}" type="pres">
      <dgm:prSet presAssocID="{4CEC3CEB-44E4-42FF-9560-4DEB8940DDF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2CB9BFFD-5EE8-412E-9814-6E575B55D7D7}" srcId="{AAF34811-5D6B-488B-99DF-9DC8E2BDA419}" destId="{BC195C12-CF93-420A-B035-19FC8C798A98}" srcOrd="2" destOrd="0" parTransId="{D4E2BE48-7F07-44B0-A82E-74BCBDB183EB}" sibTransId="{655A513D-2336-4E30-A59A-0B16716D12CC}"/>
    <dgm:cxn modelId="{B59EE59D-12C2-44DC-9EC2-3A665AA68D43}" type="presOf" srcId="{D4E2BE48-7F07-44B0-A82E-74BCBDB183EB}" destId="{817D78D1-E2B0-465B-9608-96A4FE8D581E}" srcOrd="1" destOrd="0" presId="urn:microsoft.com/office/officeart/2005/8/layout/radial1"/>
    <dgm:cxn modelId="{A61D87C1-F8E6-4E7C-8B3C-7DE0093AE925}" srcId="{AAF34811-5D6B-488B-99DF-9DC8E2BDA419}" destId="{4CEC3CEB-44E4-42FF-9560-4DEB8940DDF7}" srcOrd="3" destOrd="0" parTransId="{32946831-8F6A-4420-A993-6690917318BE}" sibTransId="{BA58ECD4-92BE-4532-9BC7-90E86D61B145}"/>
    <dgm:cxn modelId="{E721A6CF-3038-4C79-B9AC-BB4D2AFE17BB}" srcId="{AAF34811-5D6B-488B-99DF-9DC8E2BDA419}" destId="{BEF3493E-4EB2-4A5B-B747-962E91BC0979}" srcOrd="0" destOrd="0" parTransId="{B05DC617-7DBD-4FBD-867B-218BD0437D62}" sibTransId="{451CE15E-EC62-49BC-876B-9A6718E52664}"/>
    <dgm:cxn modelId="{772B81EB-4398-473C-B46E-A2E4AEBEA4C6}" type="presOf" srcId="{32946831-8F6A-4420-A993-6690917318BE}" destId="{32171CAB-E23F-4138-991E-0F27424A9B9C}" srcOrd="0" destOrd="0" presId="urn:microsoft.com/office/officeart/2005/8/layout/radial1"/>
    <dgm:cxn modelId="{19C9BE05-C434-4B3C-B50A-1FC03A5F6A4F}" type="presOf" srcId="{C4AC34CF-6098-4127-9847-71E99F3C076A}" destId="{99D9D600-2D8A-43EE-91C1-189C616453AC}" srcOrd="0" destOrd="0" presId="urn:microsoft.com/office/officeart/2005/8/layout/radial1"/>
    <dgm:cxn modelId="{C8C35D78-ACC2-4834-A214-8F6752DE2C6F}" type="presOf" srcId="{D4E2BE48-7F07-44B0-A82E-74BCBDB183EB}" destId="{CA76F173-C36C-4744-8BDD-8E40DC83BAE2}" srcOrd="0" destOrd="0" presId="urn:microsoft.com/office/officeart/2005/8/layout/radial1"/>
    <dgm:cxn modelId="{1528908E-59F3-4AFB-8FDF-5E00E8026870}" type="presOf" srcId="{32946831-8F6A-4420-A993-6690917318BE}" destId="{C857698B-585F-48B3-966C-0E62F2223FF7}" srcOrd="1" destOrd="0" presId="urn:microsoft.com/office/officeart/2005/8/layout/radial1"/>
    <dgm:cxn modelId="{E3D50E6C-5214-4B17-AC8D-4CB18CC2DFF1}" type="presOf" srcId="{BC195C12-CF93-420A-B035-19FC8C798A98}" destId="{82B0680E-D16B-4734-9A32-671ACFF751D5}" srcOrd="0" destOrd="0" presId="urn:microsoft.com/office/officeart/2005/8/layout/radial1"/>
    <dgm:cxn modelId="{20A6FE24-D9CD-4A02-B748-12A9786025DC}" type="presOf" srcId="{84F1ACE0-52B2-41AB-8DFD-D608B2D73709}" destId="{6B1FF14C-22B2-4D02-93CB-7B0869091DCA}" srcOrd="0" destOrd="0" presId="urn:microsoft.com/office/officeart/2005/8/layout/radial1"/>
    <dgm:cxn modelId="{106B5E52-F510-4989-A65D-333665E9C220}" type="presOf" srcId="{B05DC617-7DBD-4FBD-867B-218BD0437D62}" destId="{19CE7E04-7310-447E-AEF2-4826568A1751}" srcOrd="1" destOrd="0" presId="urn:microsoft.com/office/officeart/2005/8/layout/radial1"/>
    <dgm:cxn modelId="{9FCC8EFA-AEC0-4336-983E-5C4559CBE69C}" type="presOf" srcId="{B05DC617-7DBD-4FBD-867B-218BD0437D62}" destId="{942461FC-F099-4773-95DB-BD29ABA410B7}" srcOrd="0" destOrd="0" presId="urn:microsoft.com/office/officeart/2005/8/layout/radial1"/>
    <dgm:cxn modelId="{7E99A66E-7385-4F78-A721-3A382568C59E}" type="presOf" srcId="{BEF3493E-4EB2-4A5B-B747-962E91BC0979}" destId="{78E74360-A7ED-48A1-B264-4E4619FDC097}" srcOrd="0" destOrd="0" presId="urn:microsoft.com/office/officeart/2005/8/layout/radial1"/>
    <dgm:cxn modelId="{17B77590-1612-4C55-BD82-07C6CD955DF4}" type="presOf" srcId="{A4C8755D-886C-4700-AA5B-D0DE5811AC83}" destId="{CDA503AF-6496-472A-91E9-26B7F8E17448}" srcOrd="1" destOrd="0" presId="urn:microsoft.com/office/officeart/2005/8/layout/radial1"/>
    <dgm:cxn modelId="{BB419666-85B8-4D81-9E1F-F773BC3CDB0E}" srcId="{AAF34811-5D6B-488B-99DF-9DC8E2BDA419}" destId="{84F1ACE0-52B2-41AB-8DFD-D608B2D73709}" srcOrd="1" destOrd="0" parTransId="{A4C8755D-886C-4700-AA5B-D0DE5811AC83}" sibTransId="{1711AEBA-A265-4A1D-887C-1B3FCA298E19}"/>
    <dgm:cxn modelId="{4B30AA08-1AB6-4372-82B3-0E9383724117}" srcId="{C4AC34CF-6098-4127-9847-71E99F3C076A}" destId="{AAF34811-5D6B-488B-99DF-9DC8E2BDA419}" srcOrd="0" destOrd="0" parTransId="{19E69E45-1905-421E-A9CC-98BCA4278CA0}" sibTransId="{F5E6F2E5-C275-4F44-B8C4-6858E0A841EA}"/>
    <dgm:cxn modelId="{3F8938BD-21B7-44BA-8B5F-9EEE9BC22255}" type="presOf" srcId="{4CEC3CEB-44E4-42FF-9560-4DEB8940DDF7}" destId="{06FDD6FE-0C0E-4623-B196-E4653CCAD5DE}" srcOrd="0" destOrd="0" presId="urn:microsoft.com/office/officeart/2005/8/layout/radial1"/>
    <dgm:cxn modelId="{08B7E7D9-2861-4A24-A51A-FBD18028DEB8}" type="presOf" srcId="{A4C8755D-886C-4700-AA5B-D0DE5811AC83}" destId="{C0E158A8-AEE2-42FE-A18A-AE20E7A56C6C}" srcOrd="0" destOrd="0" presId="urn:microsoft.com/office/officeart/2005/8/layout/radial1"/>
    <dgm:cxn modelId="{3745AD77-597F-46FA-A8ED-EA99125F6F9D}" type="presOf" srcId="{AAF34811-5D6B-488B-99DF-9DC8E2BDA419}" destId="{0D32FB96-6217-42F9-8BB1-EC028165392A}" srcOrd="0" destOrd="0" presId="urn:microsoft.com/office/officeart/2005/8/layout/radial1"/>
    <dgm:cxn modelId="{25D2272E-2BF5-4947-BBF0-E54C92BA8665}" type="presParOf" srcId="{99D9D600-2D8A-43EE-91C1-189C616453AC}" destId="{0D32FB96-6217-42F9-8BB1-EC028165392A}" srcOrd="0" destOrd="0" presId="urn:microsoft.com/office/officeart/2005/8/layout/radial1"/>
    <dgm:cxn modelId="{06B90254-8A8D-4C94-A762-E5F04C382AF3}" type="presParOf" srcId="{99D9D600-2D8A-43EE-91C1-189C616453AC}" destId="{942461FC-F099-4773-95DB-BD29ABA410B7}" srcOrd="1" destOrd="0" presId="urn:microsoft.com/office/officeart/2005/8/layout/radial1"/>
    <dgm:cxn modelId="{50836D42-8286-45D3-BD9D-1AFD2F1BF8C8}" type="presParOf" srcId="{942461FC-F099-4773-95DB-BD29ABA410B7}" destId="{19CE7E04-7310-447E-AEF2-4826568A1751}" srcOrd="0" destOrd="0" presId="urn:microsoft.com/office/officeart/2005/8/layout/radial1"/>
    <dgm:cxn modelId="{17F67425-BB07-47F1-A860-98252880C0E5}" type="presParOf" srcId="{99D9D600-2D8A-43EE-91C1-189C616453AC}" destId="{78E74360-A7ED-48A1-B264-4E4619FDC097}" srcOrd="2" destOrd="0" presId="urn:microsoft.com/office/officeart/2005/8/layout/radial1"/>
    <dgm:cxn modelId="{406D4E12-0AAA-4FAD-9DEA-82E0A563DB84}" type="presParOf" srcId="{99D9D600-2D8A-43EE-91C1-189C616453AC}" destId="{C0E158A8-AEE2-42FE-A18A-AE20E7A56C6C}" srcOrd="3" destOrd="0" presId="urn:microsoft.com/office/officeart/2005/8/layout/radial1"/>
    <dgm:cxn modelId="{2C5ED1B1-A402-4E1C-9F97-420752154A2C}" type="presParOf" srcId="{C0E158A8-AEE2-42FE-A18A-AE20E7A56C6C}" destId="{CDA503AF-6496-472A-91E9-26B7F8E17448}" srcOrd="0" destOrd="0" presId="urn:microsoft.com/office/officeart/2005/8/layout/radial1"/>
    <dgm:cxn modelId="{672E12B5-B3D1-45C6-BD8C-13DC09936FBE}" type="presParOf" srcId="{99D9D600-2D8A-43EE-91C1-189C616453AC}" destId="{6B1FF14C-22B2-4D02-93CB-7B0869091DCA}" srcOrd="4" destOrd="0" presId="urn:microsoft.com/office/officeart/2005/8/layout/radial1"/>
    <dgm:cxn modelId="{11306222-19C8-4DA5-B617-BC33E88E698D}" type="presParOf" srcId="{99D9D600-2D8A-43EE-91C1-189C616453AC}" destId="{CA76F173-C36C-4744-8BDD-8E40DC83BAE2}" srcOrd="5" destOrd="0" presId="urn:microsoft.com/office/officeart/2005/8/layout/radial1"/>
    <dgm:cxn modelId="{11A6A5DE-0FC6-41F9-8809-232E26E2EACD}" type="presParOf" srcId="{CA76F173-C36C-4744-8BDD-8E40DC83BAE2}" destId="{817D78D1-E2B0-465B-9608-96A4FE8D581E}" srcOrd="0" destOrd="0" presId="urn:microsoft.com/office/officeart/2005/8/layout/radial1"/>
    <dgm:cxn modelId="{BE0BB2D5-9001-4850-8BC1-0080914D04C6}" type="presParOf" srcId="{99D9D600-2D8A-43EE-91C1-189C616453AC}" destId="{82B0680E-D16B-4734-9A32-671ACFF751D5}" srcOrd="6" destOrd="0" presId="urn:microsoft.com/office/officeart/2005/8/layout/radial1"/>
    <dgm:cxn modelId="{4EF52367-A13D-4C18-9BFE-EFF6E955E9A1}" type="presParOf" srcId="{99D9D600-2D8A-43EE-91C1-189C616453AC}" destId="{32171CAB-E23F-4138-991E-0F27424A9B9C}" srcOrd="7" destOrd="0" presId="urn:microsoft.com/office/officeart/2005/8/layout/radial1"/>
    <dgm:cxn modelId="{2D42CEAF-2F44-4FE0-8978-DFD0615E6B66}" type="presParOf" srcId="{32171CAB-E23F-4138-991E-0F27424A9B9C}" destId="{C857698B-585F-48B3-966C-0E62F2223FF7}" srcOrd="0" destOrd="0" presId="urn:microsoft.com/office/officeart/2005/8/layout/radial1"/>
    <dgm:cxn modelId="{D1D8EB48-FC4E-429A-BB89-70E34354A988}" type="presParOf" srcId="{99D9D600-2D8A-43EE-91C1-189C616453AC}" destId="{06FDD6FE-0C0E-4623-B196-E4653CCAD5DE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790C9CC-D36C-408A-8A63-9A6220639E38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4F4B3B78-76C9-4BEE-8832-9610C845A03B}">
      <dgm:prSet phldrT="[Text]" custT="1"/>
      <dgm:spPr>
        <a:solidFill>
          <a:srgbClr val="FF9900">
            <a:alpha val="18824"/>
          </a:srgbClr>
        </a:solidFill>
      </dgm:spPr>
      <dgm:t>
        <a:bodyPr/>
        <a:lstStyle/>
        <a:p>
          <a:endParaRPr lang="en-IN" sz="1200" b="1" dirty="0">
            <a:solidFill>
              <a:schemeClr val="tx1"/>
            </a:solidFill>
          </a:endParaRPr>
        </a:p>
      </dgm:t>
    </dgm:pt>
    <dgm:pt modelId="{10A31FAA-B0F2-4D89-8B69-CF02B4E8C70A}" type="parTrans" cxnId="{ACBFD124-4FAA-4A96-820D-6168867410E9}">
      <dgm:prSet/>
      <dgm:spPr/>
      <dgm:t>
        <a:bodyPr/>
        <a:lstStyle/>
        <a:p>
          <a:endParaRPr lang="en-IN"/>
        </a:p>
      </dgm:t>
    </dgm:pt>
    <dgm:pt modelId="{A3013A52-57CD-4302-942F-2444DAB4736A}" type="sibTrans" cxnId="{ACBFD124-4FAA-4A96-820D-6168867410E9}">
      <dgm:prSet/>
      <dgm:spPr/>
      <dgm:t>
        <a:bodyPr/>
        <a:lstStyle/>
        <a:p>
          <a:endParaRPr lang="en-IN"/>
        </a:p>
      </dgm:t>
    </dgm:pt>
    <dgm:pt modelId="{2EEFD12A-8E90-4016-ADB2-7B2119F55345}">
      <dgm:prSet phldrT="[Text]" custT="1"/>
      <dgm:spPr>
        <a:solidFill>
          <a:srgbClr val="A40000">
            <a:alpha val="34118"/>
          </a:srgbClr>
        </a:solidFill>
      </dgm:spPr>
      <dgm:t>
        <a:bodyPr/>
        <a:lstStyle/>
        <a:p>
          <a:endParaRPr lang="en-IN" sz="1200" b="1" dirty="0">
            <a:solidFill>
              <a:schemeClr val="tx1"/>
            </a:solidFill>
          </a:endParaRPr>
        </a:p>
      </dgm:t>
    </dgm:pt>
    <dgm:pt modelId="{1E0F1498-01B5-4624-9CDA-15DE308F7633}" type="parTrans" cxnId="{5BD9C135-5E73-480C-84E5-79846ECC26BF}">
      <dgm:prSet/>
      <dgm:spPr/>
      <dgm:t>
        <a:bodyPr/>
        <a:lstStyle/>
        <a:p>
          <a:endParaRPr lang="en-US"/>
        </a:p>
      </dgm:t>
    </dgm:pt>
    <dgm:pt modelId="{E6D522F6-1DFC-41DB-BEF4-8CAEB0EA25B2}" type="sibTrans" cxnId="{5BD9C135-5E73-480C-84E5-79846ECC26BF}">
      <dgm:prSet/>
      <dgm:spPr/>
      <dgm:t>
        <a:bodyPr/>
        <a:lstStyle/>
        <a:p>
          <a:endParaRPr lang="en-US"/>
        </a:p>
      </dgm:t>
    </dgm:pt>
    <dgm:pt modelId="{D1E1D097-47C0-416B-8A95-E3B85D6122D2}">
      <dgm:prSet phldrT="[Text]" custT="1"/>
      <dgm:spPr>
        <a:solidFill>
          <a:srgbClr val="984807">
            <a:alpha val="40000"/>
          </a:srgbClr>
        </a:solidFill>
      </dgm:spPr>
      <dgm:t>
        <a:bodyPr/>
        <a:lstStyle/>
        <a:p>
          <a:endParaRPr lang="en-IN" sz="1200" dirty="0">
            <a:solidFill>
              <a:schemeClr val="tx1"/>
            </a:solidFill>
          </a:endParaRPr>
        </a:p>
      </dgm:t>
    </dgm:pt>
    <dgm:pt modelId="{F760D9CB-EA68-4DBF-8BEE-DAC55D1A1708}" type="parTrans" cxnId="{8D3635ED-AAFC-493B-B01C-CD8C232DB7E9}">
      <dgm:prSet/>
      <dgm:spPr/>
      <dgm:t>
        <a:bodyPr/>
        <a:lstStyle/>
        <a:p>
          <a:endParaRPr lang="en-US"/>
        </a:p>
      </dgm:t>
    </dgm:pt>
    <dgm:pt modelId="{DA833755-69CA-4B44-A370-A8C985746AEC}" type="sibTrans" cxnId="{8D3635ED-AAFC-493B-B01C-CD8C232DB7E9}">
      <dgm:prSet/>
      <dgm:spPr/>
      <dgm:t>
        <a:bodyPr/>
        <a:lstStyle/>
        <a:p>
          <a:endParaRPr lang="en-US"/>
        </a:p>
      </dgm:t>
    </dgm:pt>
    <dgm:pt modelId="{2F25F835-1A5A-4115-A4C5-036EF2DDD185}">
      <dgm:prSet phldrT="[Text]" custT="1"/>
      <dgm:spPr>
        <a:solidFill>
          <a:schemeClr val="tx2">
            <a:lumMod val="60000"/>
            <a:lumOff val="40000"/>
            <a:alpha val="34118"/>
          </a:schemeClr>
        </a:solidFill>
      </dgm:spPr>
      <dgm:t>
        <a:bodyPr/>
        <a:lstStyle/>
        <a:p>
          <a:endParaRPr lang="en-IN" sz="1200" b="1" dirty="0">
            <a:solidFill>
              <a:schemeClr val="tx1"/>
            </a:solidFill>
          </a:endParaRPr>
        </a:p>
      </dgm:t>
    </dgm:pt>
    <dgm:pt modelId="{E0998EC4-F28B-4354-B3D0-8EE515DBF763}" type="parTrans" cxnId="{E6C64154-3EF8-4F11-97F2-080A659C5BD5}">
      <dgm:prSet/>
      <dgm:spPr/>
      <dgm:t>
        <a:bodyPr/>
        <a:lstStyle/>
        <a:p>
          <a:endParaRPr lang="en-US"/>
        </a:p>
      </dgm:t>
    </dgm:pt>
    <dgm:pt modelId="{F7678F59-2B9F-4EBA-8FCD-4C595AE731D1}" type="sibTrans" cxnId="{E6C64154-3EF8-4F11-97F2-080A659C5BD5}">
      <dgm:prSet/>
      <dgm:spPr/>
      <dgm:t>
        <a:bodyPr/>
        <a:lstStyle/>
        <a:p>
          <a:endParaRPr lang="en-US"/>
        </a:p>
      </dgm:t>
    </dgm:pt>
    <dgm:pt modelId="{54353B06-14A5-419B-AF0B-E78506E283BF}">
      <dgm:prSet phldrT="[Text]" custT="1"/>
      <dgm:spPr>
        <a:solidFill>
          <a:srgbClr val="0FA913">
            <a:alpha val="18824"/>
          </a:srgbClr>
        </a:solidFill>
      </dgm:spPr>
      <dgm:t>
        <a:bodyPr/>
        <a:lstStyle/>
        <a:p>
          <a:endParaRPr lang="en-IN" sz="1200" b="1" dirty="0">
            <a:solidFill>
              <a:schemeClr val="tx1"/>
            </a:solidFill>
          </a:endParaRPr>
        </a:p>
      </dgm:t>
    </dgm:pt>
    <dgm:pt modelId="{2F8D8105-E217-49E5-8D3E-CA6780B6AE37}" type="parTrans" cxnId="{B7D030E2-4DBD-49C9-A616-C742FB98936D}">
      <dgm:prSet/>
      <dgm:spPr/>
      <dgm:t>
        <a:bodyPr/>
        <a:lstStyle/>
        <a:p>
          <a:endParaRPr lang="en-US"/>
        </a:p>
      </dgm:t>
    </dgm:pt>
    <dgm:pt modelId="{BA286711-899E-41BF-8AA3-334EC4665F74}" type="sibTrans" cxnId="{B7D030E2-4DBD-49C9-A616-C742FB98936D}">
      <dgm:prSet/>
      <dgm:spPr/>
      <dgm:t>
        <a:bodyPr/>
        <a:lstStyle/>
        <a:p>
          <a:endParaRPr lang="en-US"/>
        </a:p>
      </dgm:t>
    </dgm:pt>
    <dgm:pt modelId="{756A5A31-5745-4476-BFA0-8D7BC3B8B93D}">
      <dgm:prSet phldrT="[Text]" custT="1"/>
      <dgm:spPr>
        <a:solidFill>
          <a:srgbClr val="FFC000">
            <a:alpha val="30196"/>
          </a:srgbClr>
        </a:solidFill>
      </dgm:spPr>
      <dgm:t>
        <a:bodyPr/>
        <a:lstStyle/>
        <a:p>
          <a:endParaRPr lang="en-IN" sz="1200" b="1" dirty="0">
            <a:solidFill>
              <a:schemeClr val="tx1"/>
            </a:solidFill>
          </a:endParaRPr>
        </a:p>
      </dgm:t>
    </dgm:pt>
    <dgm:pt modelId="{A9D4AA1E-2BEB-4E6D-B0D8-DC773E5CF2B3}" type="parTrans" cxnId="{07311E47-7931-4132-ABAD-40B7264B9148}">
      <dgm:prSet/>
      <dgm:spPr/>
      <dgm:t>
        <a:bodyPr/>
        <a:lstStyle/>
        <a:p>
          <a:endParaRPr lang="en-US"/>
        </a:p>
      </dgm:t>
    </dgm:pt>
    <dgm:pt modelId="{5AD0C0CB-8F07-4123-A8CB-181136C6AEF6}" type="sibTrans" cxnId="{07311E47-7931-4132-ABAD-40B7264B9148}">
      <dgm:prSet/>
      <dgm:spPr/>
      <dgm:t>
        <a:bodyPr/>
        <a:lstStyle/>
        <a:p>
          <a:endParaRPr lang="en-US"/>
        </a:p>
      </dgm:t>
    </dgm:pt>
    <dgm:pt modelId="{BF19D900-A52A-413B-89D9-C0486F7C5BAD}">
      <dgm:prSet phldrT="[Text]" custT="1"/>
      <dgm:spPr>
        <a:solidFill>
          <a:srgbClr val="B3A2C7">
            <a:alpha val="50196"/>
          </a:srgbClr>
        </a:solidFill>
      </dgm:spPr>
      <dgm:t>
        <a:bodyPr/>
        <a:lstStyle/>
        <a:p>
          <a:endParaRPr lang="en-IN" sz="1200" dirty="0">
            <a:solidFill>
              <a:schemeClr val="tx1"/>
            </a:solidFill>
          </a:endParaRPr>
        </a:p>
      </dgm:t>
    </dgm:pt>
    <dgm:pt modelId="{9C948AF4-EFC2-4FBF-ACB4-15AFE4654E1C}" type="parTrans" cxnId="{EE443D5D-E400-43E5-AB18-F42B6115EB87}">
      <dgm:prSet/>
      <dgm:spPr/>
      <dgm:t>
        <a:bodyPr/>
        <a:lstStyle/>
        <a:p>
          <a:endParaRPr lang="en-US"/>
        </a:p>
      </dgm:t>
    </dgm:pt>
    <dgm:pt modelId="{149FC027-1194-40FB-AFE8-1B7B92013467}" type="sibTrans" cxnId="{EE443D5D-E400-43E5-AB18-F42B6115EB87}">
      <dgm:prSet/>
      <dgm:spPr/>
      <dgm:t>
        <a:bodyPr/>
        <a:lstStyle/>
        <a:p>
          <a:endParaRPr lang="en-US"/>
        </a:p>
      </dgm:t>
    </dgm:pt>
    <dgm:pt modelId="{56CF3270-98A7-4E7C-B6A5-29264B792C33}" type="pres">
      <dgm:prSet presAssocID="{3790C9CC-D36C-408A-8A63-9A6220639E3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AB2C189-845B-417F-8677-1BA639E1A2A3}" type="pres">
      <dgm:prSet presAssocID="{4F4B3B78-76C9-4BEE-8832-9610C845A03B}" presName="node" presStyleLbl="node1" presStyleIdx="0" presStyleCnt="7" custScaleX="131198" custScaleY="132231" custRadScaleRad="1025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170B5F-28D6-440C-B6E6-E5F658FE551B}" type="pres">
      <dgm:prSet presAssocID="{A3013A52-57CD-4302-942F-2444DAB4736A}" presName="sibTrans" presStyleLbl="sibTrans2D1" presStyleIdx="0" presStyleCnt="7" custScaleX="288472"/>
      <dgm:spPr/>
      <dgm:t>
        <a:bodyPr/>
        <a:lstStyle/>
        <a:p>
          <a:endParaRPr lang="en-US"/>
        </a:p>
      </dgm:t>
    </dgm:pt>
    <dgm:pt modelId="{227DD97C-0803-442A-9102-AD36A493656E}" type="pres">
      <dgm:prSet presAssocID="{A3013A52-57CD-4302-942F-2444DAB4736A}" presName="connectorText" presStyleLbl="sibTrans2D1" presStyleIdx="0" presStyleCnt="7"/>
      <dgm:spPr/>
      <dgm:t>
        <a:bodyPr/>
        <a:lstStyle/>
        <a:p>
          <a:endParaRPr lang="en-US"/>
        </a:p>
      </dgm:t>
    </dgm:pt>
    <dgm:pt modelId="{C30132B5-204F-489F-94C5-14822D149F6E}" type="pres">
      <dgm:prSet presAssocID="{54353B06-14A5-419B-AF0B-E78506E283BF}" presName="node" presStyleLbl="node1" presStyleIdx="1" presStyleCnt="7" custScaleX="131198" custScaleY="132231" custRadScaleRad="102475" custRadScaleInc="42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BFF83C-CDC4-445C-9440-B5556E7F94A1}" type="pres">
      <dgm:prSet presAssocID="{BA286711-899E-41BF-8AA3-334EC4665F74}" presName="sibTrans" presStyleLbl="sibTrans2D1" presStyleIdx="1" presStyleCnt="7" custScaleX="225405" custLinFactNeighborY="5866"/>
      <dgm:spPr/>
      <dgm:t>
        <a:bodyPr/>
        <a:lstStyle/>
        <a:p>
          <a:endParaRPr lang="en-US"/>
        </a:p>
      </dgm:t>
    </dgm:pt>
    <dgm:pt modelId="{C1D6B35A-702B-41D3-89C8-06927167407C}" type="pres">
      <dgm:prSet presAssocID="{BA286711-899E-41BF-8AA3-334EC4665F74}" presName="connectorText" presStyleLbl="sibTrans2D1" presStyleIdx="1" presStyleCnt="7"/>
      <dgm:spPr/>
      <dgm:t>
        <a:bodyPr/>
        <a:lstStyle/>
        <a:p>
          <a:endParaRPr lang="en-US"/>
        </a:p>
      </dgm:t>
    </dgm:pt>
    <dgm:pt modelId="{4178DEE5-77EB-4585-B1A8-C9CCDC9C72E3}" type="pres">
      <dgm:prSet presAssocID="{756A5A31-5745-4476-BFA0-8D7BC3B8B93D}" presName="node" presStyleLbl="node1" presStyleIdx="2" presStyleCnt="7" custScaleX="147854" custScaleY="137471" custRadScaleRad="111326" custRadScaleInc="-62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0A2CD6-952E-4E0B-900C-037714CECD9D}" type="pres">
      <dgm:prSet presAssocID="{5AD0C0CB-8F07-4123-A8CB-181136C6AEF6}" presName="sibTrans" presStyleLbl="sibTrans2D1" presStyleIdx="2" presStyleCnt="7" custScaleX="286234"/>
      <dgm:spPr/>
      <dgm:t>
        <a:bodyPr/>
        <a:lstStyle/>
        <a:p>
          <a:endParaRPr lang="en-US"/>
        </a:p>
      </dgm:t>
    </dgm:pt>
    <dgm:pt modelId="{46F127C4-21E0-4677-A89F-DEE881994F54}" type="pres">
      <dgm:prSet presAssocID="{5AD0C0CB-8F07-4123-A8CB-181136C6AEF6}" presName="connectorText" presStyleLbl="sibTrans2D1" presStyleIdx="2" presStyleCnt="7"/>
      <dgm:spPr/>
      <dgm:t>
        <a:bodyPr/>
        <a:lstStyle/>
        <a:p>
          <a:endParaRPr lang="en-US"/>
        </a:p>
      </dgm:t>
    </dgm:pt>
    <dgm:pt modelId="{5B949B93-3C19-44B2-AE75-E3DF6B1D516D}" type="pres">
      <dgm:prSet presAssocID="{2F25F835-1A5A-4115-A4C5-036EF2DDD185}" presName="node" presStyleLbl="node1" presStyleIdx="3" presStyleCnt="7" custScaleX="131198" custScaleY="132231" custRadScaleRad="108124" custRadScaleInc="-305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834DFA-F44D-4AC4-AE4A-D637690CF8FA}" type="pres">
      <dgm:prSet presAssocID="{F7678F59-2B9F-4EBA-8FCD-4C595AE731D1}" presName="sibTrans" presStyleLbl="sibTrans2D1" presStyleIdx="3" presStyleCnt="7" custScaleX="288472"/>
      <dgm:spPr/>
      <dgm:t>
        <a:bodyPr/>
        <a:lstStyle/>
        <a:p>
          <a:endParaRPr lang="en-US"/>
        </a:p>
      </dgm:t>
    </dgm:pt>
    <dgm:pt modelId="{57AD7886-904C-4336-8F94-D5F87F4D80D7}" type="pres">
      <dgm:prSet presAssocID="{F7678F59-2B9F-4EBA-8FCD-4C595AE731D1}" presName="connectorText" presStyleLbl="sibTrans2D1" presStyleIdx="3" presStyleCnt="7"/>
      <dgm:spPr/>
      <dgm:t>
        <a:bodyPr/>
        <a:lstStyle/>
        <a:p>
          <a:endParaRPr lang="en-US"/>
        </a:p>
      </dgm:t>
    </dgm:pt>
    <dgm:pt modelId="{34758D36-4086-489E-A4E8-90A942D1746E}" type="pres">
      <dgm:prSet presAssocID="{2EEFD12A-8E90-4016-ADB2-7B2119F55345}" presName="node" presStyleLbl="node1" presStyleIdx="4" presStyleCnt="7" custScaleX="159180" custScaleY="132231" custRadScaleRad="104456" custRadScaleInc="5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573E85-3DE7-4648-8A42-2BDF410C0F7C}" type="pres">
      <dgm:prSet presAssocID="{E6D522F6-1DFC-41DB-BEF4-8CAEB0EA25B2}" presName="sibTrans" presStyleLbl="sibTrans2D1" presStyleIdx="4" presStyleCnt="7" custScaleX="366313" custLinFactNeighborX="66508" custLinFactNeighborY="-28862"/>
      <dgm:spPr/>
      <dgm:t>
        <a:bodyPr/>
        <a:lstStyle/>
        <a:p>
          <a:endParaRPr lang="en-US"/>
        </a:p>
      </dgm:t>
    </dgm:pt>
    <dgm:pt modelId="{6872D424-BA36-4AE6-A005-AC25B062BD59}" type="pres">
      <dgm:prSet presAssocID="{E6D522F6-1DFC-41DB-BEF4-8CAEB0EA25B2}" presName="connectorText" presStyleLbl="sibTrans2D1" presStyleIdx="4" presStyleCnt="7"/>
      <dgm:spPr/>
      <dgm:t>
        <a:bodyPr/>
        <a:lstStyle/>
        <a:p>
          <a:endParaRPr lang="en-US"/>
        </a:p>
      </dgm:t>
    </dgm:pt>
    <dgm:pt modelId="{3EB21CCB-2DC9-4062-9D4E-8C77BEEC9BD6}" type="pres">
      <dgm:prSet presAssocID="{D1E1D097-47C0-416B-8A95-E3B85D6122D2}" presName="node" presStyleLbl="node1" presStyleIdx="5" presStyleCnt="7" custScaleX="147730" custScaleY="140564" custRadScaleRad="110617" custRadScaleInc="91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7FB176-1B5A-44EE-B013-4EE134903B52}" type="pres">
      <dgm:prSet presAssocID="{DA833755-69CA-4B44-A370-A8C985746AEC}" presName="sibTrans" presStyleLbl="sibTrans2D1" presStyleIdx="5" presStyleCnt="7" custScaleX="272184" custLinFactNeighborX="59602" custLinFactNeighborY="13757"/>
      <dgm:spPr/>
      <dgm:t>
        <a:bodyPr/>
        <a:lstStyle/>
        <a:p>
          <a:endParaRPr lang="en-US"/>
        </a:p>
      </dgm:t>
    </dgm:pt>
    <dgm:pt modelId="{EDBA437E-5328-4630-92BC-5F6C763DBC8C}" type="pres">
      <dgm:prSet presAssocID="{DA833755-69CA-4B44-A370-A8C985746AEC}" presName="connectorText" presStyleLbl="sibTrans2D1" presStyleIdx="5" presStyleCnt="7"/>
      <dgm:spPr/>
      <dgm:t>
        <a:bodyPr/>
        <a:lstStyle/>
        <a:p>
          <a:endParaRPr lang="en-US"/>
        </a:p>
      </dgm:t>
    </dgm:pt>
    <dgm:pt modelId="{558EE003-385E-49C7-9CC2-F292413AF4E2}" type="pres">
      <dgm:prSet presAssocID="{BF19D900-A52A-413B-89D9-C0486F7C5BAD}" presName="node" presStyleLbl="node1" presStyleIdx="6" presStyleCnt="7" custScaleX="143811" custScaleY="132231" custRadScaleRad="106461" custRadScaleInc="74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12AD3D-877D-4E79-A272-AB8890179875}" type="pres">
      <dgm:prSet presAssocID="{149FC027-1194-40FB-AFE8-1B7B92013467}" presName="sibTrans" presStyleLbl="sibTrans2D1" presStyleIdx="6" presStyleCnt="7" custScaleX="251900" custLinFactNeighborX="49749" custLinFactNeighborY="7174"/>
      <dgm:spPr/>
      <dgm:t>
        <a:bodyPr/>
        <a:lstStyle/>
        <a:p>
          <a:endParaRPr lang="en-US"/>
        </a:p>
      </dgm:t>
    </dgm:pt>
    <dgm:pt modelId="{500EEC5B-A384-43E0-8261-EEA5C6A204BA}" type="pres">
      <dgm:prSet presAssocID="{149FC027-1194-40FB-AFE8-1B7B92013467}" presName="connectorText" presStyleLbl="sibTrans2D1" presStyleIdx="6" presStyleCnt="7"/>
      <dgm:spPr/>
      <dgm:t>
        <a:bodyPr/>
        <a:lstStyle/>
        <a:p>
          <a:endParaRPr lang="en-US"/>
        </a:p>
      </dgm:t>
    </dgm:pt>
  </dgm:ptLst>
  <dgm:cxnLst>
    <dgm:cxn modelId="{1157024D-651A-492C-8F88-0EDA9736AAF3}" type="presOf" srcId="{54353B06-14A5-419B-AF0B-E78506E283BF}" destId="{C30132B5-204F-489F-94C5-14822D149F6E}" srcOrd="0" destOrd="0" presId="urn:microsoft.com/office/officeart/2005/8/layout/cycle2"/>
    <dgm:cxn modelId="{3B2A586D-3446-4A02-96DE-6DEB67A280B7}" type="presOf" srcId="{5AD0C0CB-8F07-4123-A8CB-181136C6AEF6}" destId="{46F127C4-21E0-4677-A89F-DEE881994F54}" srcOrd="1" destOrd="0" presId="urn:microsoft.com/office/officeart/2005/8/layout/cycle2"/>
    <dgm:cxn modelId="{9BE537DE-6190-49AB-AE1A-7FE2F96D8DAD}" type="presOf" srcId="{F7678F59-2B9F-4EBA-8FCD-4C595AE731D1}" destId="{8F834DFA-F44D-4AC4-AE4A-D637690CF8FA}" srcOrd="0" destOrd="0" presId="urn:microsoft.com/office/officeart/2005/8/layout/cycle2"/>
    <dgm:cxn modelId="{ACBFD124-4FAA-4A96-820D-6168867410E9}" srcId="{3790C9CC-D36C-408A-8A63-9A6220639E38}" destId="{4F4B3B78-76C9-4BEE-8832-9610C845A03B}" srcOrd="0" destOrd="0" parTransId="{10A31FAA-B0F2-4D89-8B69-CF02B4E8C70A}" sibTransId="{A3013A52-57CD-4302-942F-2444DAB4736A}"/>
    <dgm:cxn modelId="{B09079A8-29AA-4B2B-BDA2-486AF7CDF98F}" type="presOf" srcId="{BF19D900-A52A-413B-89D9-C0486F7C5BAD}" destId="{558EE003-385E-49C7-9CC2-F292413AF4E2}" srcOrd="0" destOrd="0" presId="urn:microsoft.com/office/officeart/2005/8/layout/cycle2"/>
    <dgm:cxn modelId="{4FA16643-4ECA-4EB4-9180-9712536C894E}" type="presOf" srcId="{A3013A52-57CD-4302-942F-2444DAB4736A}" destId="{227DD97C-0803-442A-9102-AD36A493656E}" srcOrd="1" destOrd="0" presId="urn:microsoft.com/office/officeart/2005/8/layout/cycle2"/>
    <dgm:cxn modelId="{E4363A8E-92BA-407C-AA26-79CBB2C83302}" type="presOf" srcId="{F7678F59-2B9F-4EBA-8FCD-4C595AE731D1}" destId="{57AD7886-904C-4336-8F94-D5F87F4D80D7}" srcOrd="1" destOrd="0" presId="urn:microsoft.com/office/officeart/2005/8/layout/cycle2"/>
    <dgm:cxn modelId="{C1F9C731-ACFB-4CD5-BC03-989846E38994}" type="presOf" srcId="{E6D522F6-1DFC-41DB-BEF4-8CAEB0EA25B2}" destId="{6872D424-BA36-4AE6-A005-AC25B062BD59}" srcOrd="1" destOrd="0" presId="urn:microsoft.com/office/officeart/2005/8/layout/cycle2"/>
    <dgm:cxn modelId="{C816D452-42BE-4215-B33A-2DFF4E0949A5}" type="presOf" srcId="{E6D522F6-1DFC-41DB-BEF4-8CAEB0EA25B2}" destId="{B5573E85-3DE7-4648-8A42-2BDF410C0F7C}" srcOrd="0" destOrd="0" presId="urn:microsoft.com/office/officeart/2005/8/layout/cycle2"/>
    <dgm:cxn modelId="{FB6DEC92-FB4D-4113-80FD-D01135429323}" type="presOf" srcId="{2EEFD12A-8E90-4016-ADB2-7B2119F55345}" destId="{34758D36-4086-489E-A4E8-90A942D1746E}" srcOrd="0" destOrd="0" presId="urn:microsoft.com/office/officeart/2005/8/layout/cycle2"/>
    <dgm:cxn modelId="{67E0C70B-0955-4808-905B-35CD62EF3121}" type="presOf" srcId="{D1E1D097-47C0-416B-8A95-E3B85D6122D2}" destId="{3EB21CCB-2DC9-4062-9D4E-8C77BEEC9BD6}" srcOrd="0" destOrd="0" presId="urn:microsoft.com/office/officeart/2005/8/layout/cycle2"/>
    <dgm:cxn modelId="{584B8917-D301-4895-8ED2-356AC69D3F76}" type="presOf" srcId="{A3013A52-57CD-4302-942F-2444DAB4736A}" destId="{8F170B5F-28D6-440C-B6E6-E5F658FE551B}" srcOrd="0" destOrd="0" presId="urn:microsoft.com/office/officeart/2005/8/layout/cycle2"/>
    <dgm:cxn modelId="{7576885E-8043-4DD0-BAFF-8FAC25AC1A6E}" type="presOf" srcId="{2F25F835-1A5A-4115-A4C5-036EF2DDD185}" destId="{5B949B93-3C19-44B2-AE75-E3DF6B1D516D}" srcOrd="0" destOrd="0" presId="urn:microsoft.com/office/officeart/2005/8/layout/cycle2"/>
    <dgm:cxn modelId="{881F73FB-B619-4F8F-B255-606F0576A60A}" type="presOf" srcId="{4F4B3B78-76C9-4BEE-8832-9610C845A03B}" destId="{CAB2C189-845B-417F-8677-1BA639E1A2A3}" srcOrd="0" destOrd="0" presId="urn:microsoft.com/office/officeart/2005/8/layout/cycle2"/>
    <dgm:cxn modelId="{EE443D5D-E400-43E5-AB18-F42B6115EB87}" srcId="{3790C9CC-D36C-408A-8A63-9A6220639E38}" destId="{BF19D900-A52A-413B-89D9-C0486F7C5BAD}" srcOrd="6" destOrd="0" parTransId="{9C948AF4-EFC2-4FBF-ACB4-15AFE4654E1C}" sibTransId="{149FC027-1194-40FB-AFE8-1B7B92013467}"/>
    <dgm:cxn modelId="{B7D030E2-4DBD-49C9-A616-C742FB98936D}" srcId="{3790C9CC-D36C-408A-8A63-9A6220639E38}" destId="{54353B06-14A5-419B-AF0B-E78506E283BF}" srcOrd="1" destOrd="0" parTransId="{2F8D8105-E217-49E5-8D3E-CA6780B6AE37}" sibTransId="{BA286711-899E-41BF-8AA3-334EC4665F74}"/>
    <dgm:cxn modelId="{E4C31B18-8680-4C40-BD07-B474DF672852}" type="presOf" srcId="{DA833755-69CA-4B44-A370-A8C985746AEC}" destId="{EDBA437E-5328-4630-92BC-5F6C763DBC8C}" srcOrd="1" destOrd="0" presId="urn:microsoft.com/office/officeart/2005/8/layout/cycle2"/>
    <dgm:cxn modelId="{57E6AC29-8606-455F-8D7A-27F6C38FCFA2}" type="presOf" srcId="{BA286711-899E-41BF-8AA3-334EC4665F74}" destId="{00BFF83C-CDC4-445C-9440-B5556E7F94A1}" srcOrd="0" destOrd="0" presId="urn:microsoft.com/office/officeart/2005/8/layout/cycle2"/>
    <dgm:cxn modelId="{8D3635ED-AAFC-493B-B01C-CD8C232DB7E9}" srcId="{3790C9CC-D36C-408A-8A63-9A6220639E38}" destId="{D1E1D097-47C0-416B-8A95-E3B85D6122D2}" srcOrd="5" destOrd="0" parTransId="{F760D9CB-EA68-4DBF-8BEE-DAC55D1A1708}" sibTransId="{DA833755-69CA-4B44-A370-A8C985746AEC}"/>
    <dgm:cxn modelId="{5BD9C135-5E73-480C-84E5-79846ECC26BF}" srcId="{3790C9CC-D36C-408A-8A63-9A6220639E38}" destId="{2EEFD12A-8E90-4016-ADB2-7B2119F55345}" srcOrd="4" destOrd="0" parTransId="{1E0F1498-01B5-4624-9CDA-15DE308F7633}" sibTransId="{E6D522F6-1DFC-41DB-BEF4-8CAEB0EA25B2}"/>
    <dgm:cxn modelId="{F13AE64C-9F37-47D5-9AF9-F88B538444FD}" type="presOf" srcId="{BA286711-899E-41BF-8AA3-334EC4665F74}" destId="{C1D6B35A-702B-41D3-89C8-06927167407C}" srcOrd="1" destOrd="0" presId="urn:microsoft.com/office/officeart/2005/8/layout/cycle2"/>
    <dgm:cxn modelId="{B94794BB-5B0A-43F5-A5A4-1B55A6C10B39}" type="presOf" srcId="{756A5A31-5745-4476-BFA0-8D7BC3B8B93D}" destId="{4178DEE5-77EB-4585-B1A8-C9CCDC9C72E3}" srcOrd="0" destOrd="0" presId="urn:microsoft.com/office/officeart/2005/8/layout/cycle2"/>
    <dgm:cxn modelId="{31949B8D-9D8D-4303-8759-502D184189E5}" type="presOf" srcId="{3790C9CC-D36C-408A-8A63-9A6220639E38}" destId="{56CF3270-98A7-4E7C-B6A5-29264B792C33}" srcOrd="0" destOrd="0" presId="urn:microsoft.com/office/officeart/2005/8/layout/cycle2"/>
    <dgm:cxn modelId="{E6C64154-3EF8-4F11-97F2-080A659C5BD5}" srcId="{3790C9CC-D36C-408A-8A63-9A6220639E38}" destId="{2F25F835-1A5A-4115-A4C5-036EF2DDD185}" srcOrd="3" destOrd="0" parTransId="{E0998EC4-F28B-4354-B3D0-8EE515DBF763}" sibTransId="{F7678F59-2B9F-4EBA-8FCD-4C595AE731D1}"/>
    <dgm:cxn modelId="{B19554A2-F688-4E96-9ADB-FD6BEF07429C}" type="presOf" srcId="{149FC027-1194-40FB-AFE8-1B7B92013467}" destId="{500EEC5B-A384-43E0-8261-EEA5C6A204BA}" srcOrd="1" destOrd="0" presId="urn:microsoft.com/office/officeart/2005/8/layout/cycle2"/>
    <dgm:cxn modelId="{5763F4A7-CA3C-481A-A809-EC4DD3F70D09}" type="presOf" srcId="{5AD0C0CB-8F07-4123-A8CB-181136C6AEF6}" destId="{AA0A2CD6-952E-4E0B-900C-037714CECD9D}" srcOrd="0" destOrd="0" presId="urn:microsoft.com/office/officeart/2005/8/layout/cycle2"/>
    <dgm:cxn modelId="{07311E47-7931-4132-ABAD-40B7264B9148}" srcId="{3790C9CC-D36C-408A-8A63-9A6220639E38}" destId="{756A5A31-5745-4476-BFA0-8D7BC3B8B93D}" srcOrd="2" destOrd="0" parTransId="{A9D4AA1E-2BEB-4E6D-B0D8-DC773E5CF2B3}" sibTransId="{5AD0C0CB-8F07-4123-A8CB-181136C6AEF6}"/>
    <dgm:cxn modelId="{76ADD372-0E2D-45C6-A475-C06593441EDD}" type="presOf" srcId="{149FC027-1194-40FB-AFE8-1B7B92013467}" destId="{5412AD3D-877D-4E79-A272-AB8890179875}" srcOrd="0" destOrd="0" presId="urn:microsoft.com/office/officeart/2005/8/layout/cycle2"/>
    <dgm:cxn modelId="{08CD66F2-5F8A-4D16-BDDA-9A606269D6F2}" type="presOf" srcId="{DA833755-69CA-4B44-A370-A8C985746AEC}" destId="{9C7FB176-1B5A-44EE-B013-4EE134903B52}" srcOrd="0" destOrd="0" presId="urn:microsoft.com/office/officeart/2005/8/layout/cycle2"/>
    <dgm:cxn modelId="{857B5487-8A72-4AF8-B0FD-D9BEF6D2B765}" type="presParOf" srcId="{56CF3270-98A7-4E7C-B6A5-29264B792C33}" destId="{CAB2C189-845B-417F-8677-1BA639E1A2A3}" srcOrd="0" destOrd="0" presId="urn:microsoft.com/office/officeart/2005/8/layout/cycle2"/>
    <dgm:cxn modelId="{5C125626-8D1A-4AD3-8DB5-796E105C7EB9}" type="presParOf" srcId="{56CF3270-98A7-4E7C-B6A5-29264B792C33}" destId="{8F170B5F-28D6-440C-B6E6-E5F658FE551B}" srcOrd="1" destOrd="0" presId="urn:microsoft.com/office/officeart/2005/8/layout/cycle2"/>
    <dgm:cxn modelId="{86D9501A-F296-4EA0-B9ED-44030834350F}" type="presParOf" srcId="{8F170B5F-28D6-440C-B6E6-E5F658FE551B}" destId="{227DD97C-0803-442A-9102-AD36A493656E}" srcOrd="0" destOrd="0" presId="urn:microsoft.com/office/officeart/2005/8/layout/cycle2"/>
    <dgm:cxn modelId="{DC3B9EE8-29C6-4748-AAB1-B5A906F84F59}" type="presParOf" srcId="{56CF3270-98A7-4E7C-B6A5-29264B792C33}" destId="{C30132B5-204F-489F-94C5-14822D149F6E}" srcOrd="2" destOrd="0" presId="urn:microsoft.com/office/officeart/2005/8/layout/cycle2"/>
    <dgm:cxn modelId="{8E69D7FF-B0A4-4E95-A436-4707347EE33B}" type="presParOf" srcId="{56CF3270-98A7-4E7C-B6A5-29264B792C33}" destId="{00BFF83C-CDC4-445C-9440-B5556E7F94A1}" srcOrd="3" destOrd="0" presId="urn:microsoft.com/office/officeart/2005/8/layout/cycle2"/>
    <dgm:cxn modelId="{8C21EEDF-53F2-439E-8FAD-3676205FA8BA}" type="presParOf" srcId="{00BFF83C-CDC4-445C-9440-B5556E7F94A1}" destId="{C1D6B35A-702B-41D3-89C8-06927167407C}" srcOrd="0" destOrd="0" presId="urn:microsoft.com/office/officeart/2005/8/layout/cycle2"/>
    <dgm:cxn modelId="{96BF7EDA-9384-4C93-8297-3E1E2728D2B0}" type="presParOf" srcId="{56CF3270-98A7-4E7C-B6A5-29264B792C33}" destId="{4178DEE5-77EB-4585-B1A8-C9CCDC9C72E3}" srcOrd="4" destOrd="0" presId="urn:microsoft.com/office/officeart/2005/8/layout/cycle2"/>
    <dgm:cxn modelId="{F6C7CCAC-C9F1-4ECC-B4BE-9A9C2A80824E}" type="presParOf" srcId="{56CF3270-98A7-4E7C-B6A5-29264B792C33}" destId="{AA0A2CD6-952E-4E0B-900C-037714CECD9D}" srcOrd="5" destOrd="0" presId="urn:microsoft.com/office/officeart/2005/8/layout/cycle2"/>
    <dgm:cxn modelId="{FF32E3D3-388A-40D1-8709-AA0A2A1AE307}" type="presParOf" srcId="{AA0A2CD6-952E-4E0B-900C-037714CECD9D}" destId="{46F127C4-21E0-4677-A89F-DEE881994F54}" srcOrd="0" destOrd="0" presId="urn:microsoft.com/office/officeart/2005/8/layout/cycle2"/>
    <dgm:cxn modelId="{F2058E01-BC4C-4DED-A787-7FDF430A72FF}" type="presParOf" srcId="{56CF3270-98A7-4E7C-B6A5-29264B792C33}" destId="{5B949B93-3C19-44B2-AE75-E3DF6B1D516D}" srcOrd="6" destOrd="0" presId="urn:microsoft.com/office/officeart/2005/8/layout/cycle2"/>
    <dgm:cxn modelId="{E91AF88E-FED8-40D2-90FF-EBD853F7272C}" type="presParOf" srcId="{56CF3270-98A7-4E7C-B6A5-29264B792C33}" destId="{8F834DFA-F44D-4AC4-AE4A-D637690CF8FA}" srcOrd="7" destOrd="0" presId="urn:microsoft.com/office/officeart/2005/8/layout/cycle2"/>
    <dgm:cxn modelId="{0C6B861C-70AB-4186-A14A-69440FE80422}" type="presParOf" srcId="{8F834DFA-F44D-4AC4-AE4A-D637690CF8FA}" destId="{57AD7886-904C-4336-8F94-D5F87F4D80D7}" srcOrd="0" destOrd="0" presId="urn:microsoft.com/office/officeart/2005/8/layout/cycle2"/>
    <dgm:cxn modelId="{CAD5DEC7-C805-4F9A-B94B-129C5F6C1225}" type="presParOf" srcId="{56CF3270-98A7-4E7C-B6A5-29264B792C33}" destId="{34758D36-4086-489E-A4E8-90A942D1746E}" srcOrd="8" destOrd="0" presId="urn:microsoft.com/office/officeart/2005/8/layout/cycle2"/>
    <dgm:cxn modelId="{12BFFE62-A4B5-49D0-8926-28240CEFF610}" type="presParOf" srcId="{56CF3270-98A7-4E7C-B6A5-29264B792C33}" destId="{B5573E85-3DE7-4648-8A42-2BDF410C0F7C}" srcOrd="9" destOrd="0" presId="urn:microsoft.com/office/officeart/2005/8/layout/cycle2"/>
    <dgm:cxn modelId="{8C5A587B-6DA7-4109-A3F5-8DA7FA8CD238}" type="presParOf" srcId="{B5573E85-3DE7-4648-8A42-2BDF410C0F7C}" destId="{6872D424-BA36-4AE6-A005-AC25B062BD59}" srcOrd="0" destOrd="0" presId="urn:microsoft.com/office/officeart/2005/8/layout/cycle2"/>
    <dgm:cxn modelId="{CAE0BE4D-1350-4725-94CE-CC84D0673C2E}" type="presParOf" srcId="{56CF3270-98A7-4E7C-B6A5-29264B792C33}" destId="{3EB21CCB-2DC9-4062-9D4E-8C77BEEC9BD6}" srcOrd="10" destOrd="0" presId="urn:microsoft.com/office/officeart/2005/8/layout/cycle2"/>
    <dgm:cxn modelId="{2D5245C4-AEFA-4531-8F12-97A381FFCD20}" type="presParOf" srcId="{56CF3270-98A7-4E7C-B6A5-29264B792C33}" destId="{9C7FB176-1B5A-44EE-B013-4EE134903B52}" srcOrd="11" destOrd="0" presId="urn:microsoft.com/office/officeart/2005/8/layout/cycle2"/>
    <dgm:cxn modelId="{D52B717D-0424-4160-96B6-5989D407AF1C}" type="presParOf" srcId="{9C7FB176-1B5A-44EE-B013-4EE134903B52}" destId="{EDBA437E-5328-4630-92BC-5F6C763DBC8C}" srcOrd="0" destOrd="0" presId="urn:microsoft.com/office/officeart/2005/8/layout/cycle2"/>
    <dgm:cxn modelId="{2D1D9237-54A8-49BC-99D1-583FCB95762E}" type="presParOf" srcId="{56CF3270-98A7-4E7C-B6A5-29264B792C33}" destId="{558EE003-385E-49C7-9CC2-F292413AF4E2}" srcOrd="12" destOrd="0" presId="urn:microsoft.com/office/officeart/2005/8/layout/cycle2"/>
    <dgm:cxn modelId="{D02F095D-6C60-4F2B-8856-E8BCEA66673D}" type="presParOf" srcId="{56CF3270-98A7-4E7C-B6A5-29264B792C33}" destId="{5412AD3D-877D-4E79-A272-AB8890179875}" srcOrd="13" destOrd="0" presId="urn:microsoft.com/office/officeart/2005/8/layout/cycle2"/>
    <dgm:cxn modelId="{80671D0C-2055-4DE7-B912-553AC13DDE96}" type="presParOf" srcId="{5412AD3D-877D-4E79-A272-AB8890179875}" destId="{500EEC5B-A384-43E0-8261-EEA5C6A204B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21C1B1D-687E-49D4-BDB0-AEF960B73E67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4078A70E-EB82-4A09-A6A9-9D3ABD0EE6ED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en-US" sz="2000" b="1" dirty="0" smtClean="0">
              <a:solidFill>
                <a:schemeClr val="tx1"/>
              </a:solidFill>
            </a:rPr>
            <a:t>Renders Turnkey services under one umbrella </a:t>
          </a: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en-US" sz="1500" b="1" i="1" dirty="0" smtClean="0">
              <a:solidFill>
                <a:schemeClr val="tx1"/>
              </a:solidFill>
            </a:rPr>
            <a:t>(i.e. from conception to commissioning of projects) </a:t>
          </a:r>
          <a:endParaRPr lang="en-US" sz="1500" i="1" dirty="0">
            <a:solidFill>
              <a:schemeClr val="tx1"/>
            </a:solidFill>
          </a:endParaRPr>
        </a:p>
      </dgm:t>
    </dgm:pt>
    <dgm:pt modelId="{3071BCBF-FCF7-4251-891B-C6DA8D0A27CD}" type="parTrans" cxnId="{4B3F877B-D9A9-4AEA-84F2-4386CF946403}">
      <dgm:prSet/>
      <dgm:spPr/>
      <dgm:t>
        <a:bodyPr/>
        <a:lstStyle/>
        <a:p>
          <a:endParaRPr lang="en-US"/>
        </a:p>
      </dgm:t>
    </dgm:pt>
    <dgm:pt modelId="{F42C10A3-A0AF-4A76-866C-A10520CBD20E}" type="sibTrans" cxnId="{4B3F877B-D9A9-4AEA-84F2-4386CF946403}">
      <dgm:prSet/>
      <dgm:spPr/>
      <dgm:t>
        <a:bodyPr/>
        <a:lstStyle/>
        <a:p>
          <a:endParaRPr lang="en-US"/>
        </a:p>
      </dgm:t>
    </dgm:pt>
    <dgm:pt modelId="{126F5D09-60F1-4B3C-9674-754E1A335F3E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rtl="0"/>
          <a:r>
            <a:rPr lang="en-US" sz="2000" b="1" dirty="0" smtClean="0"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rPr>
            <a:t>In-house core competence </a:t>
          </a:r>
          <a:r>
            <a:rPr lang="en-US" sz="2000" b="1" dirty="0" smtClean="0">
              <a:solidFill>
                <a:schemeClr val="tx1"/>
              </a:solidFill>
            </a:rPr>
            <a:t>for preparation of bankable DPR  &amp; project execution</a:t>
          </a:r>
          <a:endParaRPr lang="en-US" sz="2000" dirty="0">
            <a:solidFill>
              <a:schemeClr val="tx1"/>
            </a:solidFill>
          </a:endParaRPr>
        </a:p>
      </dgm:t>
    </dgm:pt>
    <dgm:pt modelId="{3B9B8C92-9D68-499D-B41A-162B0C67B403}" type="parTrans" cxnId="{FAB2117A-E921-4F9D-BB8E-96636EDD52DF}">
      <dgm:prSet/>
      <dgm:spPr/>
      <dgm:t>
        <a:bodyPr/>
        <a:lstStyle/>
        <a:p>
          <a:endParaRPr lang="en-US"/>
        </a:p>
      </dgm:t>
    </dgm:pt>
    <dgm:pt modelId="{2938C403-F235-42D2-89C2-9D065842DDAF}" type="sibTrans" cxnId="{FAB2117A-E921-4F9D-BB8E-96636EDD52DF}">
      <dgm:prSet/>
      <dgm:spPr/>
      <dgm:t>
        <a:bodyPr/>
        <a:lstStyle/>
        <a:p>
          <a:endParaRPr lang="en-US"/>
        </a:p>
      </dgm:t>
    </dgm:pt>
    <dgm:pt modelId="{6E674083-7BAD-4ACC-8559-DA9110024385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sz="2000" b="1" dirty="0" smtClean="0">
              <a:solidFill>
                <a:schemeClr val="tx1"/>
              </a:solidFill>
            </a:rPr>
            <a:t>Nodal agency for channelizing services abroad</a:t>
          </a:r>
          <a:endParaRPr lang="en-US" sz="2000" dirty="0">
            <a:solidFill>
              <a:schemeClr val="tx1"/>
            </a:solidFill>
          </a:endParaRPr>
        </a:p>
      </dgm:t>
    </dgm:pt>
    <dgm:pt modelId="{CB4EE467-ED0D-418E-9B7B-C92082F16E1F}" type="parTrans" cxnId="{B16AF3D4-CF95-4F37-AA06-C35C56500CFA}">
      <dgm:prSet/>
      <dgm:spPr/>
      <dgm:t>
        <a:bodyPr/>
        <a:lstStyle/>
        <a:p>
          <a:endParaRPr lang="en-US"/>
        </a:p>
      </dgm:t>
    </dgm:pt>
    <dgm:pt modelId="{7F4EFB30-B7B0-481C-A96A-3677BF2828B4}" type="sibTrans" cxnId="{B16AF3D4-CF95-4F37-AA06-C35C56500CFA}">
      <dgm:prSet/>
      <dgm:spPr/>
      <dgm:t>
        <a:bodyPr/>
        <a:lstStyle/>
        <a:p>
          <a:endParaRPr lang="en-US"/>
        </a:p>
      </dgm:t>
    </dgm:pt>
    <dgm:pt modelId="{B01840DC-CC80-42E1-8AC2-E0594C8A9AAF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rtl="0"/>
          <a:r>
            <a:rPr lang="en-US" sz="2000" b="1" dirty="0" smtClean="0">
              <a:solidFill>
                <a:schemeClr val="tx1"/>
              </a:solidFill>
            </a:rPr>
            <a:t>Association with various Govt. of India</a:t>
          </a:r>
          <a:r>
            <a:rPr lang="en-US" sz="1600" b="1" dirty="0" smtClean="0">
              <a:solidFill>
                <a:schemeClr val="tx1"/>
              </a:solidFill>
            </a:rPr>
            <a:t> premier technical organizations like CEA, CWC, GSI, CSMRS &amp; CWPRS..</a:t>
          </a:r>
          <a:endParaRPr lang="en-US" sz="1600" dirty="0">
            <a:solidFill>
              <a:schemeClr val="tx1"/>
            </a:solidFill>
          </a:endParaRPr>
        </a:p>
      </dgm:t>
    </dgm:pt>
    <dgm:pt modelId="{B84143C6-A2EA-4A7D-AA4D-970E1D260552}" type="parTrans" cxnId="{1B9DA190-99C7-47CC-B5BB-794F38CDEF77}">
      <dgm:prSet/>
      <dgm:spPr/>
      <dgm:t>
        <a:bodyPr/>
        <a:lstStyle/>
        <a:p>
          <a:endParaRPr lang="en-US"/>
        </a:p>
      </dgm:t>
    </dgm:pt>
    <dgm:pt modelId="{E361EB2C-E31A-4899-92A3-C050F969B192}" type="sibTrans" cxnId="{1B9DA190-99C7-47CC-B5BB-794F38CDEF77}">
      <dgm:prSet/>
      <dgm:spPr/>
      <dgm:t>
        <a:bodyPr/>
        <a:lstStyle/>
        <a:p>
          <a:endParaRPr lang="en-US"/>
        </a:p>
      </dgm:t>
    </dgm:pt>
    <dgm:pt modelId="{BCBB72B0-CFFF-45EA-857A-32C9724F1826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rtl="0"/>
          <a:r>
            <a:rPr lang="en-US" sz="2000" b="1" dirty="0" smtClean="0">
              <a:solidFill>
                <a:schemeClr val="tx1"/>
              </a:solidFill>
            </a:rPr>
            <a:t>Flexibility of associating Private Sector Agencies / Experts </a:t>
          </a:r>
          <a:endParaRPr lang="en-US" sz="2000" dirty="0">
            <a:solidFill>
              <a:schemeClr val="tx1"/>
            </a:solidFill>
          </a:endParaRPr>
        </a:p>
      </dgm:t>
    </dgm:pt>
    <dgm:pt modelId="{23C3BA02-8098-45E1-908A-9B255DF0BCF5}" type="parTrans" cxnId="{44F39E7A-C157-4A67-A9BB-A89839EAA4B9}">
      <dgm:prSet/>
      <dgm:spPr/>
      <dgm:t>
        <a:bodyPr/>
        <a:lstStyle/>
        <a:p>
          <a:endParaRPr lang="en-US"/>
        </a:p>
      </dgm:t>
    </dgm:pt>
    <dgm:pt modelId="{BA8A4E15-A8FC-4C50-B4C2-8E7CA1C2131B}" type="sibTrans" cxnId="{44F39E7A-C157-4A67-A9BB-A89839EAA4B9}">
      <dgm:prSet/>
      <dgm:spPr/>
      <dgm:t>
        <a:bodyPr/>
        <a:lstStyle/>
        <a:p>
          <a:endParaRPr lang="en-US"/>
        </a:p>
      </dgm:t>
    </dgm:pt>
    <dgm:pt modelId="{D168A004-CDBA-4871-889F-0BCD3EA2EED8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pPr rtl="0"/>
          <a:r>
            <a:rPr lang="en-US" sz="2000" b="1" dirty="0" smtClean="0">
              <a:solidFill>
                <a:schemeClr val="tx1"/>
              </a:solidFill>
            </a:rPr>
            <a:t>Exclusive software solutions to problems related to Power Engineering projects</a:t>
          </a:r>
          <a:endParaRPr lang="en-US" sz="2000" dirty="0">
            <a:solidFill>
              <a:schemeClr val="tx1"/>
            </a:solidFill>
          </a:endParaRPr>
        </a:p>
      </dgm:t>
    </dgm:pt>
    <dgm:pt modelId="{23EC6F54-639A-4416-B536-4DB8FFBD4275}" type="parTrans" cxnId="{60212FF6-FE69-40E3-A5A5-D5C26023905A}">
      <dgm:prSet/>
      <dgm:spPr/>
      <dgm:t>
        <a:bodyPr/>
        <a:lstStyle/>
        <a:p>
          <a:endParaRPr lang="en-US"/>
        </a:p>
      </dgm:t>
    </dgm:pt>
    <dgm:pt modelId="{ED3868C5-9CA5-45DA-ACD4-6BE064A53888}" type="sibTrans" cxnId="{60212FF6-FE69-40E3-A5A5-D5C26023905A}">
      <dgm:prSet/>
      <dgm:spPr/>
      <dgm:t>
        <a:bodyPr/>
        <a:lstStyle/>
        <a:p>
          <a:endParaRPr lang="en-US"/>
        </a:p>
      </dgm:t>
    </dgm:pt>
    <dgm:pt modelId="{3773FAAC-219C-42C9-9D09-38F2813D0649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en-US" sz="2000" b="1" dirty="0" smtClean="0">
              <a:solidFill>
                <a:schemeClr val="tx1"/>
              </a:solidFill>
            </a:rPr>
            <a:t>Being Government of India arm, ability to address </a:t>
          </a: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en-US" sz="2000" b="1" dirty="0" smtClean="0">
              <a:solidFill>
                <a:schemeClr val="tx1"/>
              </a:solidFill>
            </a:rPr>
            <a:t>international issues</a:t>
          </a:r>
          <a:endParaRPr lang="en-US" sz="2000" dirty="0">
            <a:solidFill>
              <a:schemeClr val="tx1"/>
            </a:solidFill>
          </a:endParaRPr>
        </a:p>
      </dgm:t>
    </dgm:pt>
    <dgm:pt modelId="{CB01A50F-F938-4E6D-B669-D0412998AF06}" type="parTrans" cxnId="{547CC0E8-EEF9-4FD5-A22E-F97BFCCC8D58}">
      <dgm:prSet/>
      <dgm:spPr/>
      <dgm:t>
        <a:bodyPr/>
        <a:lstStyle/>
        <a:p>
          <a:endParaRPr lang="en-US"/>
        </a:p>
      </dgm:t>
    </dgm:pt>
    <dgm:pt modelId="{BFCEC0AE-4795-4987-B60C-967BA49F6C92}" type="sibTrans" cxnId="{547CC0E8-EEF9-4FD5-A22E-F97BFCCC8D58}">
      <dgm:prSet/>
      <dgm:spPr/>
      <dgm:t>
        <a:bodyPr/>
        <a:lstStyle/>
        <a:p>
          <a:endParaRPr lang="en-US"/>
        </a:p>
      </dgm:t>
    </dgm:pt>
    <dgm:pt modelId="{B8DB3CC0-6868-456C-A7DA-6A7430E9738B}" type="pres">
      <dgm:prSet presAssocID="{821C1B1D-687E-49D4-BDB0-AEF960B73E6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D8C0752C-9E6F-4DA3-9B69-090FB5E51445}" type="pres">
      <dgm:prSet presAssocID="{821C1B1D-687E-49D4-BDB0-AEF960B73E67}" presName="Name1" presStyleCnt="0"/>
      <dgm:spPr/>
    </dgm:pt>
    <dgm:pt modelId="{BF608D81-7E21-44F2-A9CD-4FC16F1ACFF7}" type="pres">
      <dgm:prSet presAssocID="{821C1B1D-687E-49D4-BDB0-AEF960B73E67}" presName="cycle" presStyleCnt="0"/>
      <dgm:spPr/>
    </dgm:pt>
    <dgm:pt modelId="{5423D353-C789-420C-87B3-7E34CB03CBED}" type="pres">
      <dgm:prSet presAssocID="{821C1B1D-687E-49D4-BDB0-AEF960B73E67}" presName="srcNode" presStyleLbl="node1" presStyleIdx="0" presStyleCnt="7"/>
      <dgm:spPr/>
    </dgm:pt>
    <dgm:pt modelId="{598642BC-932E-4385-B714-C2AA66FCB5B3}" type="pres">
      <dgm:prSet presAssocID="{821C1B1D-687E-49D4-BDB0-AEF960B73E67}" presName="conn" presStyleLbl="parChTrans1D2" presStyleIdx="0" presStyleCnt="1"/>
      <dgm:spPr/>
      <dgm:t>
        <a:bodyPr/>
        <a:lstStyle/>
        <a:p>
          <a:endParaRPr lang="en-US"/>
        </a:p>
      </dgm:t>
    </dgm:pt>
    <dgm:pt modelId="{54B5FA1C-ACDB-41C3-B984-4DAF8C051429}" type="pres">
      <dgm:prSet presAssocID="{821C1B1D-687E-49D4-BDB0-AEF960B73E67}" presName="extraNode" presStyleLbl="node1" presStyleIdx="0" presStyleCnt="7"/>
      <dgm:spPr/>
    </dgm:pt>
    <dgm:pt modelId="{7A6589B9-213D-48B0-8AE1-28F20CE2BAB8}" type="pres">
      <dgm:prSet presAssocID="{821C1B1D-687E-49D4-BDB0-AEF960B73E67}" presName="dstNode" presStyleLbl="node1" presStyleIdx="0" presStyleCnt="7"/>
      <dgm:spPr/>
    </dgm:pt>
    <dgm:pt modelId="{D3FC0DD9-2D64-4CE3-B4FE-27FB3415600C}" type="pres">
      <dgm:prSet presAssocID="{4078A70E-EB82-4A09-A6A9-9D3ABD0EE6ED}" presName="text_1" presStyleLbl="node1" presStyleIdx="0" presStyleCnt="7" custScaleY="1154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B28FEF-1BD7-470C-A628-361EFF13FEFD}" type="pres">
      <dgm:prSet presAssocID="{4078A70E-EB82-4A09-A6A9-9D3ABD0EE6ED}" presName="accent_1" presStyleCnt="0"/>
      <dgm:spPr/>
    </dgm:pt>
    <dgm:pt modelId="{4516E8C3-00D7-45F1-884E-A4A2A88D1E81}" type="pres">
      <dgm:prSet presAssocID="{4078A70E-EB82-4A09-A6A9-9D3ABD0EE6ED}" presName="accentRepeatNode" presStyleLbl="solidFgAcc1" presStyleIdx="0" presStyleCnt="7"/>
      <dgm:spPr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5F01594-3684-425C-A09E-D8131430C960}" type="pres">
      <dgm:prSet presAssocID="{126F5D09-60F1-4B3C-9674-754E1A335F3E}" presName="text_2" presStyleLbl="node1" presStyleIdx="1" presStyleCnt="7" custScaleY="1334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3D69D3-9676-4C66-A353-09DB03D43F8F}" type="pres">
      <dgm:prSet presAssocID="{126F5D09-60F1-4B3C-9674-754E1A335F3E}" presName="accent_2" presStyleCnt="0"/>
      <dgm:spPr/>
    </dgm:pt>
    <dgm:pt modelId="{58BC3FAE-13CB-4FD5-9FB4-02663996AF07}" type="pres">
      <dgm:prSet presAssocID="{126F5D09-60F1-4B3C-9674-754E1A335F3E}" presName="accentRepeatNode" presStyleLbl="solidFgAcc1" presStyleIdx="1" presStyleCnt="7"/>
      <dgm:spPr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193861B-6951-48A5-AE9A-6AAFDFF43596}" type="pres">
      <dgm:prSet presAssocID="{6E674083-7BAD-4ACC-8559-DA9110024385}" presName="text_3" presStyleLbl="node1" presStyleIdx="2" presStyleCnt="7" custScaleY="1160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638791-E4C9-4427-875A-259AB60A0F6A}" type="pres">
      <dgm:prSet presAssocID="{6E674083-7BAD-4ACC-8559-DA9110024385}" presName="accent_3" presStyleCnt="0"/>
      <dgm:spPr/>
    </dgm:pt>
    <dgm:pt modelId="{3940F6CB-021F-4BF7-BC44-795B3FE5CE2F}" type="pres">
      <dgm:prSet presAssocID="{6E674083-7BAD-4ACC-8559-DA9110024385}" presName="accentRepeatNode" presStyleLbl="solidFgAcc1" presStyleIdx="2" presStyleCnt="7"/>
      <dgm:spPr>
        <a:blipFill dpi="0"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49C2354-0561-4A07-A71D-75DB8C2E733A}" type="pres">
      <dgm:prSet presAssocID="{B01840DC-CC80-42E1-8AC2-E0594C8A9AAF}" presName="text_4" presStyleLbl="node1" presStyleIdx="3" presStyleCnt="7" custScaleX="100113" custScaleY="1188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C55321-5458-44BE-9411-79AF5DBB1193}" type="pres">
      <dgm:prSet presAssocID="{B01840DC-CC80-42E1-8AC2-E0594C8A9AAF}" presName="accent_4" presStyleCnt="0"/>
      <dgm:spPr/>
    </dgm:pt>
    <dgm:pt modelId="{4A862EA0-B653-470E-BD20-B65B0062DB3E}" type="pres">
      <dgm:prSet presAssocID="{B01840DC-CC80-42E1-8AC2-E0594C8A9AAF}" presName="accentRepeatNode" presStyleLbl="solidFgAcc1" presStyleIdx="3" presStyleCnt="7"/>
      <dgm:spPr>
        <a:blipFill dpi="0" rotWithShape="0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42251EF-4D05-4C11-A76D-245782B4ADCC}" type="pres">
      <dgm:prSet presAssocID="{BCBB72B0-CFFF-45EA-857A-32C9724F1826}" presName="text_5" presStyleLbl="node1" presStyleIdx="4" presStyleCnt="7" custScaleY="1239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25A240-7E83-488B-8299-8053D4E94D4F}" type="pres">
      <dgm:prSet presAssocID="{BCBB72B0-CFFF-45EA-857A-32C9724F1826}" presName="accent_5" presStyleCnt="0"/>
      <dgm:spPr/>
    </dgm:pt>
    <dgm:pt modelId="{317F2458-AE0E-433E-A01A-CEF35A97156C}" type="pres">
      <dgm:prSet presAssocID="{BCBB72B0-CFFF-45EA-857A-32C9724F1826}" presName="accentRepeatNode" presStyleLbl="solidFgAcc1" presStyleIdx="4" presStyleCnt="7"/>
      <dgm:spPr>
        <a:blipFill dpi="0" rotWithShape="0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FAF7EA39-AAB6-4AB6-8D18-46DBD1A593E8}" type="pres">
      <dgm:prSet presAssocID="{D168A004-CDBA-4871-889F-0BCD3EA2EED8}" presName="text_6" presStyleLbl="node1" presStyleIdx="5" presStyleCnt="7" custScaleY="1135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F22131-08A4-4C91-AD96-18213A035858}" type="pres">
      <dgm:prSet presAssocID="{D168A004-CDBA-4871-889F-0BCD3EA2EED8}" presName="accent_6" presStyleCnt="0"/>
      <dgm:spPr/>
    </dgm:pt>
    <dgm:pt modelId="{0F28F410-4743-41E4-9A38-4DEA85E932DB}" type="pres">
      <dgm:prSet presAssocID="{D168A004-CDBA-4871-889F-0BCD3EA2EED8}" presName="accentRepeatNode" presStyleLbl="solidFgAcc1" presStyleIdx="5" presStyleCnt="7"/>
      <dgm:spPr>
        <a:blipFill dpi="0" rotWithShape="0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873B04F-752F-424F-8D81-04F26219B140}" type="pres">
      <dgm:prSet presAssocID="{3773FAAC-219C-42C9-9D09-38F2813D0649}" presName="text_7" presStyleLbl="node1" presStyleIdx="6" presStyleCnt="7" custScaleY="1223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C42B2D-4DFC-4C71-8FBA-6859611F657E}" type="pres">
      <dgm:prSet presAssocID="{3773FAAC-219C-42C9-9D09-38F2813D0649}" presName="accent_7" presStyleCnt="0"/>
      <dgm:spPr/>
    </dgm:pt>
    <dgm:pt modelId="{014B7BDA-AFF1-4FED-B5E8-A94C81E29BEC}" type="pres">
      <dgm:prSet presAssocID="{3773FAAC-219C-42C9-9D09-38F2813D0649}" presName="accentRepeatNode" presStyleLbl="solidFgAcc1" presStyleIdx="6" presStyleCnt="7"/>
      <dgm:spPr>
        <a:blipFill dpi="0" rotWithShape="0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</dgm:pt>
  </dgm:ptLst>
  <dgm:cxnLst>
    <dgm:cxn modelId="{DAB589CE-653A-4BD8-88BD-272FF2A34438}" type="presOf" srcId="{821C1B1D-687E-49D4-BDB0-AEF960B73E67}" destId="{B8DB3CC0-6868-456C-A7DA-6A7430E9738B}" srcOrd="0" destOrd="0" presId="urn:microsoft.com/office/officeart/2008/layout/VerticalCurvedList"/>
    <dgm:cxn modelId="{B16AF3D4-CF95-4F37-AA06-C35C56500CFA}" srcId="{821C1B1D-687E-49D4-BDB0-AEF960B73E67}" destId="{6E674083-7BAD-4ACC-8559-DA9110024385}" srcOrd="2" destOrd="0" parTransId="{CB4EE467-ED0D-418E-9B7B-C92082F16E1F}" sibTransId="{7F4EFB30-B7B0-481C-A96A-3677BF2828B4}"/>
    <dgm:cxn modelId="{1B9DA190-99C7-47CC-B5BB-794F38CDEF77}" srcId="{821C1B1D-687E-49D4-BDB0-AEF960B73E67}" destId="{B01840DC-CC80-42E1-8AC2-E0594C8A9AAF}" srcOrd="3" destOrd="0" parTransId="{B84143C6-A2EA-4A7D-AA4D-970E1D260552}" sibTransId="{E361EB2C-E31A-4899-92A3-C050F969B192}"/>
    <dgm:cxn modelId="{60212FF6-FE69-40E3-A5A5-D5C26023905A}" srcId="{821C1B1D-687E-49D4-BDB0-AEF960B73E67}" destId="{D168A004-CDBA-4871-889F-0BCD3EA2EED8}" srcOrd="5" destOrd="0" parTransId="{23EC6F54-639A-4416-B536-4DB8FFBD4275}" sibTransId="{ED3868C5-9CA5-45DA-ACD4-6BE064A53888}"/>
    <dgm:cxn modelId="{F5F8E2AD-239B-4079-A6B4-D1CCE51EBFC9}" type="presOf" srcId="{B01840DC-CC80-42E1-8AC2-E0594C8A9AAF}" destId="{A49C2354-0561-4A07-A71D-75DB8C2E733A}" srcOrd="0" destOrd="0" presId="urn:microsoft.com/office/officeart/2008/layout/VerticalCurvedList"/>
    <dgm:cxn modelId="{49CF304D-87EE-4866-AE9F-5FC4C6E0CD41}" type="presOf" srcId="{BCBB72B0-CFFF-45EA-857A-32C9724F1826}" destId="{142251EF-4D05-4C11-A76D-245782B4ADCC}" srcOrd="0" destOrd="0" presId="urn:microsoft.com/office/officeart/2008/layout/VerticalCurvedList"/>
    <dgm:cxn modelId="{D4227044-F4A8-47F5-A2D6-DD9B6B2A11F3}" type="presOf" srcId="{D168A004-CDBA-4871-889F-0BCD3EA2EED8}" destId="{FAF7EA39-AAB6-4AB6-8D18-46DBD1A593E8}" srcOrd="0" destOrd="0" presId="urn:microsoft.com/office/officeart/2008/layout/VerticalCurvedList"/>
    <dgm:cxn modelId="{4B3F877B-D9A9-4AEA-84F2-4386CF946403}" srcId="{821C1B1D-687E-49D4-BDB0-AEF960B73E67}" destId="{4078A70E-EB82-4A09-A6A9-9D3ABD0EE6ED}" srcOrd="0" destOrd="0" parTransId="{3071BCBF-FCF7-4251-891B-C6DA8D0A27CD}" sibTransId="{F42C10A3-A0AF-4A76-866C-A10520CBD20E}"/>
    <dgm:cxn modelId="{F3F0AF47-A80D-4CCD-B626-A56256973F62}" type="presOf" srcId="{6E674083-7BAD-4ACC-8559-DA9110024385}" destId="{0193861B-6951-48A5-AE9A-6AAFDFF43596}" srcOrd="0" destOrd="0" presId="urn:microsoft.com/office/officeart/2008/layout/VerticalCurvedList"/>
    <dgm:cxn modelId="{FAB2117A-E921-4F9D-BB8E-96636EDD52DF}" srcId="{821C1B1D-687E-49D4-BDB0-AEF960B73E67}" destId="{126F5D09-60F1-4B3C-9674-754E1A335F3E}" srcOrd="1" destOrd="0" parTransId="{3B9B8C92-9D68-499D-B41A-162B0C67B403}" sibTransId="{2938C403-F235-42D2-89C2-9D065842DDAF}"/>
    <dgm:cxn modelId="{89AB65BA-1602-460C-A3DD-A1F7A31E6473}" type="presOf" srcId="{126F5D09-60F1-4B3C-9674-754E1A335F3E}" destId="{15F01594-3684-425C-A09E-D8131430C960}" srcOrd="0" destOrd="0" presId="urn:microsoft.com/office/officeart/2008/layout/VerticalCurvedList"/>
    <dgm:cxn modelId="{547CC0E8-EEF9-4FD5-A22E-F97BFCCC8D58}" srcId="{821C1B1D-687E-49D4-BDB0-AEF960B73E67}" destId="{3773FAAC-219C-42C9-9D09-38F2813D0649}" srcOrd="6" destOrd="0" parTransId="{CB01A50F-F938-4E6D-B669-D0412998AF06}" sibTransId="{BFCEC0AE-4795-4987-B60C-967BA49F6C92}"/>
    <dgm:cxn modelId="{A175B2E9-603F-411C-A9FB-561F60532346}" type="presOf" srcId="{F42C10A3-A0AF-4A76-866C-A10520CBD20E}" destId="{598642BC-932E-4385-B714-C2AA66FCB5B3}" srcOrd="0" destOrd="0" presId="urn:microsoft.com/office/officeart/2008/layout/VerticalCurvedList"/>
    <dgm:cxn modelId="{44F39E7A-C157-4A67-A9BB-A89839EAA4B9}" srcId="{821C1B1D-687E-49D4-BDB0-AEF960B73E67}" destId="{BCBB72B0-CFFF-45EA-857A-32C9724F1826}" srcOrd="4" destOrd="0" parTransId="{23C3BA02-8098-45E1-908A-9B255DF0BCF5}" sibTransId="{BA8A4E15-A8FC-4C50-B4C2-8E7CA1C2131B}"/>
    <dgm:cxn modelId="{B461192E-3ADC-4401-AA45-7CF6FE533248}" type="presOf" srcId="{4078A70E-EB82-4A09-A6A9-9D3ABD0EE6ED}" destId="{D3FC0DD9-2D64-4CE3-B4FE-27FB3415600C}" srcOrd="0" destOrd="0" presId="urn:microsoft.com/office/officeart/2008/layout/VerticalCurvedList"/>
    <dgm:cxn modelId="{69C80574-2E94-4C22-85D3-B0827F066B75}" type="presOf" srcId="{3773FAAC-219C-42C9-9D09-38F2813D0649}" destId="{6873B04F-752F-424F-8D81-04F26219B140}" srcOrd="0" destOrd="0" presId="urn:microsoft.com/office/officeart/2008/layout/VerticalCurvedList"/>
    <dgm:cxn modelId="{180E627E-1294-4315-B82E-182EEB2E03BC}" type="presParOf" srcId="{B8DB3CC0-6868-456C-A7DA-6A7430E9738B}" destId="{D8C0752C-9E6F-4DA3-9B69-090FB5E51445}" srcOrd="0" destOrd="0" presId="urn:microsoft.com/office/officeart/2008/layout/VerticalCurvedList"/>
    <dgm:cxn modelId="{BE9A43CE-DD4F-4E5E-AB05-445E8988A55C}" type="presParOf" srcId="{D8C0752C-9E6F-4DA3-9B69-090FB5E51445}" destId="{BF608D81-7E21-44F2-A9CD-4FC16F1ACFF7}" srcOrd="0" destOrd="0" presId="urn:microsoft.com/office/officeart/2008/layout/VerticalCurvedList"/>
    <dgm:cxn modelId="{2B1024CD-C2D5-4365-BF0F-972995F356D1}" type="presParOf" srcId="{BF608D81-7E21-44F2-A9CD-4FC16F1ACFF7}" destId="{5423D353-C789-420C-87B3-7E34CB03CBED}" srcOrd="0" destOrd="0" presId="urn:microsoft.com/office/officeart/2008/layout/VerticalCurvedList"/>
    <dgm:cxn modelId="{E98E2A53-3E2B-4712-A545-4AAFBC1D981E}" type="presParOf" srcId="{BF608D81-7E21-44F2-A9CD-4FC16F1ACFF7}" destId="{598642BC-932E-4385-B714-C2AA66FCB5B3}" srcOrd="1" destOrd="0" presId="urn:microsoft.com/office/officeart/2008/layout/VerticalCurvedList"/>
    <dgm:cxn modelId="{2968325D-8151-4AB5-A8CF-D9FD13A2CA1E}" type="presParOf" srcId="{BF608D81-7E21-44F2-A9CD-4FC16F1ACFF7}" destId="{54B5FA1C-ACDB-41C3-B984-4DAF8C051429}" srcOrd="2" destOrd="0" presId="urn:microsoft.com/office/officeart/2008/layout/VerticalCurvedList"/>
    <dgm:cxn modelId="{BE56D214-134D-451A-8D36-65EBD86391E0}" type="presParOf" srcId="{BF608D81-7E21-44F2-A9CD-4FC16F1ACFF7}" destId="{7A6589B9-213D-48B0-8AE1-28F20CE2BAB8}" srcOrd="3" destOrd="0" presId="urn:microsoft.com/office/officeart/2008/layout/VerticalCurvedList"/>
    <dgm:cxn modelId="{14211CF0-7698-467D-8E1C-B1657DFD44F9}" type="presParOf" srcId="{D8C0752C-9E6F-4DA3-9B69-090FB5E51445}" destId="{D3FC0DD9-2D64-4CE3-B4FE-27FB3415600C}" srcOrd="1" destOrd="0" presId="urn:microsoft.com/office/officeart/2008/layout/VerticalCurvedList"/>
    <dgm:cxn modelId="{BD7E5025-22F3-405C-8596-2E576276E407}" type="presParOf" srcId="{D8C0752C-9E6F-4DA3-9B69-090FB5E51445}" destId="{44B28FEF-1BD7-470C-A628-361EFF13FEFD}" srcOrd="2" destOrd="0" presId="urn:microsoft.com/office/officeart/2008/layout/VerticalCurvedList"/>
    <dgm:cxn modelId="{BBAE50F2-3A36-4D30-BA6A-3F723D5BE940}" type="presParOf" srcId="{44B28FEF-1BD7-470C-A628-361EFF13FEFD}" destId="{4516E8C3-00D7-45F1-884E-A4A2A88D1E81}" srcOrd="0" destOrd="0" presId="urn:microsoft.com/office/officeart/2008/layout/VerticalCurvedList"/>
    <dgm:cxn modelId="{DCAD8883-D9C4-4E40-86F3-A23C64601BE0}" type="presParOf" srcId="{D8C0752C-9E6F-4DA3-9B69-090FB5E51445}" destId="{15F01594-3684-425C-A09E-D8131430C960}" srcOrd="3" destOrd="0" presId="urn:microsoft.com/office/officeart/2008/layout/VerticalCurvedList"/>
    <dgm:cxn modelId="{52107ED1-0BC9-41A0-9479-110CE2BB510E}" type="presParOf" srcId="{D8C0752C-9E6F-4DA3-9B69-090FB5E51445}" destId="{713D69D3-9676-4C66-A353-09DB03D43F8F}" srcOrd="4" destOrd="0" presId="urn:microsoft.com/office/officeart/2008/layout/VerticalCurvedList"/>
    <dgm:cxn modelId="{FFB0CC84-E161-4F4D-BCE5-66315C8B7B00}" type="presParOf" srcId="{713D69D3-9676-4C66-A353-09DB03D43F8F}" destId="{58BC3FAE-13CB-4FD5-9FB4-02663996AF07}" srcOrd="0" destOrd="0" presId="urn:microsoft.com/office/officeart/2008/layout/VerticalCurvedList"/>
    <dgm:cxn modelId="{FBE3DA31-D88D-4CC0-9EE4-D8B6C5DCC1BB}" type="presParOf" srcId="{D8C0752C-9E6F-4DA3-9B69-090FB5E51445}" destId="{0193861B-6951-48A5-AE9A-6AAFDFF43596}" srcOrd="5" destOrd="0" presId="urn:microsoft.com/office/officeart/2008/layout/VerticalCurvedList"/>
    <dgm:cxn modelId="{78D59935-74CC-4C40-A6AC-15FD58D81BE7}" type="presParOf" srcId="{D8C0752C-9E6F-4DA3-9B69-090FB5E51445}" destId="{B9638791-E4C9-4427-875A-259AB60A0F6A}" srcOrd="6" destOrd="0" presId="urn:microsoft.com/office/officeart/2008/layout/VerticalCurvedList"/>
    <dgm:cxn modelId="{C2AB5D2B-335B-4760-BF62-2E188B8F1D44}" type="presParOf" srcId="{B9638791-E4C9-4427-875A-259AB60A0F6A}" destId="{3940F6CB-021F-4BF7-BC44-795B3FE5CE2F}" srcOrd="0" destOrd="0" presId="urn:microsoft.com/office/officeart/2008/layout/VerticalCurvedList"/>
    <dgm:cxn modelId="{D314B2FB-3B2F-4BB6-8C27-2FE5CF91DD58}" type="presParOf" srcId="{D8C0752C-9E6F-4DA3-9B69-090FB5E51445}" destId="{A49C2354-0561-4A07-A71D-75DB8C2E733A}" srcOrd="7" destOrd="0" presId="urn:microsoft.com/office/officeart/2008/layout/VerticalCurvedList"/>
    <dgm:cxn modelId="{DF0344AC-9CD3-4E58-AC09-2EDC626E60FD}" type="presParOf" srcId="{D8C0752C-9E6F-4DA3-9B69-090FB5E51445}" destId="{33C55321-5458-44BE-9411-79AF5DBB1193}" srcOrd="8" destOrd="0" presId="urn:microsoft.com/office/officeart/2008/layout/VerticalCurvedList"/>
    <dgm:cxn modelId="{78012CB3-76F7-4E69-A494-1A6654BED54A}" type="presParOf" srcId="{33C55321-5458-44BE-9411-79AF5DBB1193}" destId="{4A862EA0-B653-470E-BD20-B65B0062DB3E}" srcOrd="0" destOrd="0" presId="urn:microsoft.com/office/officeart/2008/layout/VerticalCurvedList"/>
    <dgm:cxn modelId="{CDF5F45E-3486-43D6-9B4D-CBEDD0B4D4EB}" type="presParOf" srcId="{D8C0752C-9E6F-4DA3-9B69-090FB5E51445}" destId="{142251EF-4D05-4C11-A76D-245782B4ADCC}" srcOrd="9" destOrd="0" presId="urn:microsoft.com/office/officeart/2008/layout/VerticalCurvedList"/>
    <dgm:cxn modelId="{7B2E9A6F-071E-44A7-8C75-1C32E7CBB21F}" type="presParOf" srcId="{D8C0752C-9E6F-4DA3-9B69-090FB5E51445}" destId="{4725A240-7E83-488B-8299-8053D4E94D4F}" srcOrd="10" destOrd="0" presId="urn:microsoft.com/office/officeart/2008/layout/VerticalCurvedList"/>
    <dgm:cxn modelId="{E5874C3B-35C3-46F3-B134-AED5328EE35F}" type="presParOf" srcId="{4725A240-7E83-488B-8299-8053D4E94D4F}" destId="{317F2458-AE0E-433E-A01A-CEF35A97156C}" srcOrd="0" destOrd="0" presId="urn:microsoft.com/office/officeart/2008/layout/VerticalCurvedList"/>
    <dgm:cxn modelId="{7E2A97D6-E8C3-4094-B7DA-03D36F7ABC51}" type="presParOf" srcId="{D8C0752C-9E6F-4DA3-9B69-090FB5E51445}" destId="{FAF7EA39-AAB6-4AB6-8D18-46DBD1A593E8}" srcOrd="11" destOrd="0" presId="urn:microsoft.com/office/officeart/2008/layout/VerticalCurvedList"/>
    <dgm:cxn modelId="{F12881FD-8CBF-4D49-B231-35F2A0A03AA6}" type="presParOf" srcId="{D8C0752C-9E6F-4DA3-9B69-090FB5E51445}" destId="{F2F22131-08A4-4C91-AD96-18213A035858}" srcOrd="12" destOrd="0" presId="urn:microsoft.com/office/officeart/2008/layout/VerticalCurvedList"/>
    <dgm:cxn modelId="{22ED3E95-8F82-47E6-86E6-224DE4996389}" type="presParOf" srcId="{F2F22131-08A4-4C91-AD96-18213A035858}" destId="{0F28F410-4743-41E4-9A38-4DEA85E932DB}" srcOrd="0" destOrd="0" presId="urn:microsoft.com/office/officeart/2008/layout/VerticalCurvedList"/>
    <dgm:cxn modelId="{F0C67866-D529-4C30-8941-D39B229EF985}" type="presParOf" srcId="{D8C0752C-9E6F-4DA3-9B69-090FB5E51445}" destId="{6873B04F-752F-424F-8D81-04F26219B140}" srcOrd="13" destOrd="0" presId="urn:microsoft.com/office/officeart/2008/layout/VerticalCurvedList"/>
    <dgm:cxn modelId="{1AB20DA4-74BA-48F5-9A2D-3471FE1BC477}" type="presParOf" srcId="{D8C0752C-9E6F-4DA3-9B69-090FB5E51445}" destId="{B7C42B2D-4DFC-4C71-8FBA-6859611F657E}" srcOrd="14" destOrd="0" presId="urn:microsoft.com/office/officeart/2008/layout/VerticalCurvedList"/>
    <dgm:cxn modelId="{AE6E04FE-DCA0-4801-A169-2F5A74361078}" type="presParOf" srcId="{B7C42B2D-4DFC-4C71-8FBA-6859611F657E}" destId="{014B7BDA-AFF1-4FED-B5E8-A94C81E29BEC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8D6364-FBFE-43B8-A7D2-CE9DC25BFF1E}">
      <dsp:nvSpPr>
        <dsp:cNvPr id="0" name=""/>
        <dsp:cNvSpPr/>
      </dsp:nvSpPr>
      <dsp:spPr>
        <a:xfrm rot="5400000">
          <a:off x="5130266" y="-1831965"/>
          <a:ext cx="1587751" cy="5575663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kern="1200" dirty="0" smtClean="0"/>
            <a:t>Irrigation, Drainage and Water Management</a:t>
          </a:r>
          <a:endParaRPr lang="en-US" sz="15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kern="1200" dirty="0" smtClean="0"/>
            <a:t>Ground Water Exploration and Minor Irrigation</a:t>
          </a:r>
          <a:endParaRPr lang="en-US" sz="15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kern="1200" dirty="0" smtClean="0"/>
            <a:t>Flood Control and River Morphology</a:t>
          </a:r>
          <a:endParaRPr lang="en-US" sz="15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kern="1200" dirty="0" smtClean="0"/>
            <a:t>Water Bodies and Lakes Conservation</a:t>
          </a:r>
          <a:endParaRPr lang="en-US" sz="15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kern="1200" dirty="0" smtClean="0"/>
            <a:t>Agriculture Including Dry Lands Farming</a:t>
          </a:r>
          <a:endParaRPr lang="en-US" sz="1500" b="1" kern="1200" dirty="0"/>
        </a:p>
      </dsp:txBody>
      <dsp:txXfrm rot="-5400000">
        <a:off x="3136310" y="239499"/>
        <a:ext cx="5498155" cy="1432735"/>
      </dsp:txXfrm>
    </dsp:sp>
    <dsp:sp modelId="{C1A28F6C-7A48-4358-9BE5-2238DFC0AA0E}">
      <dsp:nvSpPr>
        <dsp:cNvPr id="0" name=""/>
        <dsp:cNvSpPr/>
      </dsp:nvSpPr>
      <dsp:spPr>
        <a:xfrm>
          <a:off x="0" y="98510"/>
          <a:ext cx="3136310" cy="1714856"/>
        </a:xfrm>
        <a:prstGeom prst="roundRect">
          <a:avLst/>
        </a:prstGeom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3100" b="1" kern="1200" cap="none" spc="50" dirty="0" smtClean="0">
            <a:ln w="12700" cmpd="sng">
              <a:solidFill>
                <a:schemeClr val="accent6">
                  <a:satMod val="120000"/>
                  <a:shade val="80000"/>
                </a:schemeClr>
              </a:solidFill>
              <a:prstDash val="solid"/>
            </a:ln>
            <a:solidFill>
              <a:schemeClr val="accent6">
                <a:tint val="1000"/>
              </a:schemeClr>
            </a:solidFill>
            <a:effectLst>
              <a:glow rad="53100">
                <a:schemeClr val="accent6">
                  <a:satMod val="180000"/>
                  <a:alpha val="30000"/>
                </a:schemeClr>
              </a:glow>
            </a:effectLst>
          </a:endParaRPr>
        </a:p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100" b="1" kern="1200" cap="none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rPr>
            <a:t>WATER RESOURCES</a:t>
          </a:r>
          <a:endParaRPr lang="en-US" sz="3100" kern="1200" dirty="0"/>
        </a:p>
      </dsp:txBody>
      <dsp:txXfrm>
        <a:off x="83712" y="182222"/>
        <a:ext cx="2968886" cy="1547432"/>
      </dsp:txXfrm>
    </dsp:sp>
    <dsp:sp modelId="{83BF0207-FCE5-4FF5-A4A1-B29231E756B2}">
      <dsp:nvSpPr>
        <dsp:cNvPr id="0" name=""/>
        <dsp:cNvSpPr/>
      </dsp:nvSpPr>
      <dsp:spPr>
        <a:xfrm rot="5400000">
          <a:off x="5238199" y="-127205"/>
          <a:ext cx="1371885" cy="5575663"/>
        </a:xfrm>
        <a:prstGeom prst="round2SameRect">
          <a:avLst/>
        </a:prstGeom>
        <a:solidFill>
          <a:schemeClr val="accent5">
            <a:tint val="40000"/>
            <a:alpha val="90000"/>
            <a:hueOff val="-10668406"/>
            <a:satOff val="2306"/>
            <a:lumOff val="-937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0668406"/>
              <a:satOff val="2306"/>
              <a:lumOff val="-9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smtClean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rPr>
            <a:t>Hydro Electric Projects</a:t>
          </a:r>
          <a:endParaRPr lang="en-US" sz="1800" b="1" kern="1200" dirty="0"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kern="1200" dirty="0" smtClean="0"/>
            <a:t>  </a:t>
          </a:r>
          <a:r>
            <a:rPr lang="en-US" sz="1800" b="1" kern="1200" dirty="0" smtClean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rPr>
            <a:t>Thermal Power Projects</a:t>
          </a:r>
          <a:endParaRPr lang="en-US" sz="1800" b="1" kern="1200" dirty="0"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smtClean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rPr>
            <a:t>  Transmission &amp; Distribution</a:t>
          </a:r>
          <a:endParaRPr lang="en-US" sz="1800" b="1" kern="1200" dirty="0"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smtClean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rPr>
            <a:t>  Rural Electrification</a:t>
          </a:r>
          <a:endParaRPr lang="en-US" sz="1800" b="1" kern="1200" dirty="0"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a:endParaRPr>
        </a:p>
      </dsp:txBody>
      <dsp:txXfrm rot="-5400000">
        <a:off x="3136310" y="2041654"/>
        <a:ext cx="5508693" cy="1237945"/>
      </dsp:txXfrm>
    </dsp:sp>
    <dsp:sp modelId="{A12D53AE-AD01-4909-B9D3-B7E3A84CE691}">
      <dsp:nvSpPr>
        <dsp:cNvPr id="0" name=""/>
        <dsp:cNvSpPr/>
      </dsp:nvSpPr>
      <dsp:spPr>
        <a:xfrm>
          <a:off x="0" y="1803198"/>
          <a:ext cx="3136310" cy="1714856"/>
        </a:xfrm>
        <a:prstGeom prst="roundRect">
          <a:avLst/>
        </a:prstGeom>
        <a:blipFill dpi="0" rotWithShape="0">
          <a:blip xmlns:r="http://schemas.openxmlformats.org/officeDocument/2006/relationships"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 contras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cap="none" spc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Power</a:t>
          </a:r>
          <a:endParaRPr lang="en-US" sz="3100" kern="1200" dirty="0"/>
        </a:p>
      </dsp:txBody>
      <dsp:txXfrm>
        <a:off x="83712" y="1886910"/>
        <a:ext cx="2968886" cy="1547432"/>
      </dsp:txXfrm>
    </dsp:sp>
    <dsp:sp modelId="{5616FBDD-9049-4D00-A407-94CE99C1A306}">
      <dsp:nvSpPr>
        <dsp:cNvPr id="0" name=""/>
        <dsp:cNvSpPr/>
      </dsp:nvSpPr>
      <dsp:spPr>
        <a:xfrm rot="5400000">
          <a:off x="5238199" y="1515902"/>
          <a:ext cx="1371885" cy="5575663"/>
        </a:xfrm>
        <a:prstGeom prst="round2SameRect">
          <a:avLst/>
        </a:prstGeom>
        <a:solidFill>
          <a:schemeClr val="accent5">
            <a:tint val="40000"/>
            <a:alpha val="90000"/>
            <a:hueOff val="-21336812"/>
            <a:satOff val="4612"/>
            <a:lumOff val="-187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1336812"/>
              <a:satOff val="4612"/>
              <a:lumOff val="-18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kern="1200" dirty="0" smtClean="0"/>
            <a:t>Water Supply and Sanitation</a:t>
          </a:r>
          <a:endParaRPr lang="en-US" sz="15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kern="1200" dirty="0" smtClean="0"/>
            <a:t>Environmental Engineering</a:t>
          </a:r>
          <a:endParaRPr lang="en-US" sz="15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kern="1200" dirty="0" smtClean="0"/>
            <a:t>Ports &amp; Harbors and Inland Waterways</a:t>
          </a:r>
          <a:endParaRPr lang="en-US" sz="15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kern="1200" dirty="0" smtClean="0"/>
            <a:t>Urban and Rural Areas Development</a:t>
          </a:r>
          <a:endParaRPr lang="en-US" sz="15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kern="1200" dirty="0" smtClean="0"/>
            <a:t>System Studies and Information Technology</a:t>
          </a:r>
          <a:endParaRPr lang="en-US" sz="1500" b="1" kern="1200" dirty="0"/>
        </a:p>
      </dsp:txBody>
      <dsp:txXfrm rot="-5400000">
        <a:off x="3136310" y="3684761"/>
        <a:ext cx="5508693" cy="1237945"/>
      </dsp:txXfrm>
    </dsp:sp>
    <dsp:sp modelId="{27731A43-8967-47F9-BE1D-4E0C9D15E4F9}">
      <dsp:nvSpPr>
        <dsp:cNvPr id="0" name=""/>
        <dsp:cNvSpPr/>
      </dsp:nvSpPr>
      <dsp:spPr>
        <a:xfrm>
          <a:off x="0" y="3446236"/>
          <a:ext cx="3136310" cy="1714856"/>
        </a:xfrm>
        <a:prstGeom prst="roundRect">
          <a:avLst/>
        </a:prstGeom>
        <a:blipFill dpi="0" rotWithShape="0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1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Infrastructure</a:t>
          </a:r>
          <a:endParaRPr lang="en-US" sz="3100" kern="1200" dirty="0"/>
        </a:p>
      </dsp:txBody>
      <dsp:txXfrm>
        <a:off x="83712" y="3529948"/>
        <a:ext cx="2968886" cy="15474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B2C189-845B-417F-8677-1BA639E1A2A3}">
      <dsp:nvSpPr>
        <dsp:cNvPr id="0" name=""/>
        <dsp:cNvSpPr/>
      </dsp:nvSpPr>
      <dsp:spPr>
        <a:xfrm>
          <a:off x="545717" y="-38054"/>
          <a:ext cx="313745" cy="316215"/>
        </a:xfrm>
        <a:prstGeom prst="ellipse">
          <a:avLst/>
        </a:prstGeom>
        <a:solidFill>
          <a:srgbClr val="FF9900">
            <a:alpha val="18824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200" b="1" kern="1200" dirty="0">
            <a:solidFill>
              <a:schemeClr val="tx1"/>
            </a:solidFill>
          </a:endParaRPr>
        </a:p>
      </dsp:txBody>
      <dsp:txXfrm>
        <a:off x="591664" y="8255"/>
        <a:ext cx="221851" cy="223597"/>
      </dsp:txXfrm>
    </dsp:sp>
    <dsp:sp modelId="{8F170B5F-28D6-440C-B6E6-E5F658FE551B}">
      <dsp:nvSpPr>
        <dsp:cNvPr id="0" name=""/>
        <dsp:cNvSpPr/>
      </dsp:nvSpPr>
      <dsp:spPr>
        <a:xfrm rot="1490570">
          <a:off x="826736" y="157259"/>
          <a:ext cx="86763" cy="807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500" kern="1200"/>
        </a:p>
      </dsp:txBody>
      <dsp:txXfrm>
        <a:off x="827856" y="168315"/>
        <a:ext cx="62550" cy="48425"/>
      </dsp:txXfrm>
    </dsp:sp>
    <dsp:sp modelId="{C30132B5-204F-489F-94C5-14822D149F6E}">
      <dsp:nvSpPr>
        <dsp:cNvPr id="0" name=""/>
        <dsp:cNvSpPr/>
      </dsp:nvSpPr>
      <dsp:spPr>
        <a:xfrm>
          <a:off x="882319" y="117782"/>
          <a:ext cx="313745" cy="316215"/>
        </a:xfrm>
        <a:prstGeom prst="ellipse">
          <a:avLst/>
        </a:prstGeom>
        <a:solidFill>
          <a:srgbClr val="0FA913">
            <a:alpha val="18824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200" b="1" kern="1200" dirty="0">
            <a:solidFill>
              <a:schemeClr val="tx1"/>
            </a:solidFill>
          </a:endParaRPr>
        </a:p>
      </dsp:txBody>
      <dsp:txXfrm>
        <a:off x="928266" y="164091"/>
        <a:ext cx="221851" cy="223597"/>
      </dsp:txXfrm>
    </dsp:sp>
    <dsp:sp modelId="{00BFF83C-CDC4-445C-9440-B5556E7F94A1}">
      <dsp:nvSpPr>
        <dsp:cNvPr id="0" name=""/>
        <dsp:cNvSpPr/>
      </dsp:nvSpPr>
      <dsp:spPr>
        <a:xfrm rot="4299557">
          <a:off x="1069762" y="410045"/>
          <a:ext cx="51422" cy="807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075048" y="418865"/>
        <a:ext cx="35995" cy="48425"/>
      </dsp:txXfrm>
    </dsp:sp>
    <dsp:sp modelId="{4178DEE5-77EB-4585-B1A8-C9CCDC9C72E3}">
      <dsp:nvSpPr>
        <dsp:cNvPr id="0" name=""/>
        <dsp:cNvSpPr/>
      </dsp:nvSpPr>
      <dsp:spPr>
        <a:xfrm>
          <a:off x="977734" y="459415"/>
          <a:ext cx="353576" cy="328746"/>
        </a:xfrm>
        <a:prstGeom prst="ellipse">
          <a:avLst/>
        </a:prstGeom>
        <a:solidFill>
          <a:srgbClr val="FFC000">
            <a:alpha val="30196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200" b="1" kern="1200" dirty="0">
            <a:solidFill>
              <a:schemeClr val="tx1"/>
            </a:solidFill>
          </a:endParaRPr>
        </a:p>
      </dsp:txBody>
      <dsp:txXfrm>
        <a:off x="1029514" y="507559"/>
        <a:ext cx="250016" cy="232458"/>
      </dsp:txXfrm>
    </dsp:sp>
    <dsp:sp modelId="{AA0A2CD6-952E-4E0B-900C-037714CECD9D}">
      <dsp:nvSpPr>
        <dsp:cNvPr id="0" name=""/>
        <dsp:cNvSpPr/>
      </dsp:nvSpPr>
      <dsp:spPr>
        <a:xfrm rot="7550868">
          <a:off x="1031745" y="729003"/>
          <a:ext cx="35208" cy="807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1040119" y="740864"/>
        <a:ext cx="24646" cy="48425"/>
      </dsp:txXfrm>
    </dsp:sp>
    <dsp:sp modelId="{5B949B93-3C19-44B2-AE75-E3DF6B1D516D}">
      <dsp:nvSpPr>
        <dsp:cNvPr id="0" name=""/>
        <dsp:cNvSpPr/>
      </dsp:nvSpPr>
      <dsp:spPr>
        <a:xfrm>
          <a:off x="793133" y="748751"/>
          <a:ext cx="313745" cy="316215"/>
        </a:xfrm>
        <a:prstGeom prst="ellipse">
          <a:avLst/>
        </a:prstGeom>
        <a:solidFill>
          <a:schemeClr val="tx2">
            <a:lumMod val="60000"/>
            <a:lumOff val="40000"/>
            <a:alpha val="34118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200" b="1" kern="1200" dirty="0">
            <a:solidFill>
              <a:schemeClr val="tx1"/>
            </a:solidFill>
          </a:endParaRPr>
        </a:p>
      </dsp:txBody>
      <dsp:txXfrm>
        <a:off x="839080" y="795060"/>
        <a:ext cx="221851" cy="223597"/>
      </dsp:txXfrm>
    </dsp:sp>
    <dsp:sp modelId="{8F834DFA-F44D-4AC4-AE4A-D637690CF8FA}">
      <dsp:nvSpPr>
        <dsp:cNvPr id="0" name=""/>
        <dsp:cNvSpPr/>
      </dsp:nvSpPr>
      <dsp:spPr>
        <a:xfrm rot="10800000">
          <a:off x="682176" y="866504"/>
          <a:ext cx="135773" cy="807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706389" y="882646"/>
        <a:ext cx="111560" cy="48425"/>
      </dsp:txXfrm>
    </dsp:sp>
    <dsp:sp modelId="{34758D36-4086-489E-A4E8-90A942D1746E}">
      <dsp:nvSpPr>
        <dsp:cNvPr id="0" name=""/>
        <dsp:cNvSpPr/>
      </dsp:nvSpPr>
      <dsp:spPr>
        <a:xfrm>
          <a:off x="323667" y="748751"/>
          <a:ext cx="380661" cy="316215"/>
        </a:xfrm>
        <a:prstGeom prst="ellipse">
          <a:avLst/>
        </a:prstGeom>
        <a:solidFill>
          <a:srgbClr val="A40000">
            <a:alpha val="34118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200" b="1" kern="1200" dirty="0">
            <a:solidFill>
              <a:schemeClr val="tx1"/>
            </a:solidFill>
          </a:endParaRPr>
        </a:p>
      </dsp:txBody>
      <dsp:txXfrm>
        <a:off x="379414" y="795060"/>
        <a:ext cx="269167" cy="223597"/>
      </dsp:txXfrm>
    </dsp:sp>
    <dsp:sp modelId="{B5573E85-3DE7-4648-8A42-2BDF410C0F7C}">
      <dsp:nvSpPr>
        <dsp:cNvPr id="0" name=""/>
        <dsp:cNvSpPr/>
      </dsp:nvSpPr>
      <dsp:spPr>
        <a:xfrm rot="13673228">
          <a:off x="354571" y="699568"/>
          <a:ext cx="92882" cy="807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374796" y="724691"/>
        <a:ext cx="68669" cy="48425"/>
      </dsp:txXfrm>
    </dsp:sp>
    <dsp:sp modelId="{3EB21CCB-2DC9-4062-9D4E-8C77BEEC9BD6}">
      <dsp:nvSpPr>
        <dsp:cNvPr id="0" name=""/>
        <dsp:cNvSpPr/>
      </dsp:nvSpPr>
      <dsp:spPr>
        <a:xfrm>
          <a:off x="75800" y="449446"/>
          <a:ext cx="353280" cy="336143"/>
        </a:xfrm>
        <a:prstGeom prst="ellipse">
          <a:avLst/>
        </a:prstGeom>
        <a:solidFill>
          <a:srgbClr val="984807">
            <a:alpha val="4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200" kern="1200" dirty="0">
            <a:solidFill>
              <a:schemeClr val="tx1"/>
            </a:solidFill>
          </a:endParaRPr>
        </a:p>
      </dsp:txBody>
      <dsp:txXfrm>
        <a:off x="127537" y="498673"/>
        <a:ext cx="249806" cy="237689"/>
      </dsp:txXfrm>
    </dsp:sp>
    <dsp:sp modelId="{9C7FB176-1B5A-44EE-B013-4EE134903B52}">
      <dsp:nvSpPr>
        <dsp:cNvPr id="0" name=""/>
        <dsp:cNvSpPr/>
      </dsp:nvSpPr>
      <dsp:spPr>
        <a:xfrm rot="17237243">
          <a:off x="287119" y="399683"/>
          <a:ext cx="85444" cy="807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95628" y="427385"/>
        <a:ext cx="61231" cy="48425"/>
      </dsp:txXfrm>
    </dsp:sp>
    <dsp:sp modelId="{558EE003-385E-49C7-9CC2-F292413AF4E2}">
      <dsp:nvSpPr>
        <dsp:cNvPr id="0" name=""/>
        <dsp:cNvSpPr/>
      </dsp:nvSpPr>
      <dsp:spPr>
        <a:xfrm>
          <a:off x="195550" y="89694"/>
          <a:ext cx="343908" cy="316215"/>
        </a:xfrm>
        <a:prstGeom prst="ellipse">
          <a:avLst/>
        </a:prstGeom>
        <a:solidFill>
          <a:srgbClr val="B3A2C7">
            <a:alpha val="50196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200" kern="1200" dirty="0">
            <a:solidFill>
              <a:schemeClr val="tx1"/>
            </a:solidFill>
          </a:endParaRPr>
        </a:p>
      </dsp:txBody>
      <dsp:txXfrm>
        <a:off x="245914" y="136003"/>
        <a:ext cx="243180" cy="223597"/>
      </dsp:txXfrm>
    </dsp:sp>
    <dsp:sp modelId="{5412AD3D-877D-4E79-A272-AB8890179875}">
      <dsp:nvSpPr>
        <dsp:cNvPr id="0" name=""/>
        <dsp:cNvSpPr/>
      </dsp:nvSpPr>
      <dsp:spPr>
        <a:xfrm rot="20347858">
          <a:off x="527903" y="147222"/>
          <a:ext cx="42174" cy="807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28318" y="165618"/>
        <a:ext cx="29522" cy="4842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0.9159</cdr:x>
      <cdr:y>0.15556</cdr:y>
    </cdr:from>
    <cdr:to>
      <cdr:x>1</cdr:x>
      <cdr:y>0.22222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095851" y="533400"/>
          <a:ext cx="743349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b="1" dirty="0" smtClean="0">
              <a:latin typeface="Arial Narrow" pitchFamily="34" charset="0"/>
            </a:rPr>
            <a:t>25 000</a:t>
          </a:r>
          <a:endParaRPr lang="en-US" sz="1200" b="1" dirty="0">
            <a:latin typeface="Arial Narrow" pitchFamily="34" charset="0"/>
          </a:endParaRPr>
        </a:p>
      </cdr:txBody>
    </cdr:sp>
  </cdr:relSizeAnchor>
  <cdr:relSizeAnchor xmlns:cdr="http://schemas.openxmlformats.org/drawingml/2006/chartDrawing">
    <cdr:from>
      <cdr:x>0.91379</cdr:x>
      <cdr:y>0.24444</cdr:y>
    </cdr:from>
    <cdr:to>
      <cdr:x>1</cdr:x>
      <cdr:y>0.35556</cdr:y>
    </cdr:to>
    <cdr:sp macro="" textlink="">
      <cdr:nvSpPr>
        <cdr:cNvPr id="35" name="TextBox 34"/>
        <cdr:cNvSpPr txBox="1"/>
      </cdr:nvSpPr>
      <cdr:spPr>
        <a:xfrm xmlns:a="http://schemas.openxmlformats.org/drawingml/2006/main">
          <a:off x="8077200" y="838200"/>
          <a:ext cx="762000" cy="3810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b="1" dirty="0" smtClean="0">
              <a:latin typeface="Arial Narrow" pitchFamily="34" charset="0"/>
            </a:rPr>
            <a:t>20 000</a:t>
          </a:r>
          <a:endParaRPr lang="en-US" sz="1200" b="1" dirty="0">
            <a:latin typeface="Arial Narrow" pitchFamily="34" charset="0"/>
          </a:endParaRPr>
        </a:p>
      </cdr:txBody>
    </cdr:sp>
  </cdr:relSizeAnchor>
  <cdr:relSizeAnchor xmlns:cdr="http://schemas.openxmlformats.org/drawingml/2006/chartDrawing">
    <cdr:from>
      <cdr:x>0.91139</cdr:x>
      <cdr:y>0.37778</cdr:y>
    </cdr:from>
    <cdr:to>
      <cdr:x>1</cdr:x>
      <cdr:y>0.51222</cdr:y>
    </cdr:to>
    <cdr:sp macro="" textlink="">
      <cdr:nvSpPr>
        <cdr:cNvPr id="36" name="TextBox 35"/>
        <cdr:cNvSpPr txBox="1"/>
      </cdr:nvSpPr>
      <cdr:spPr>
        <a:xfrm xmlns:a="http://schemas.openxmlformats.org/drawingml/2006/main">
          <a:off x="8055958" y="1295400"/>
          <a:ext cx="783242" cy="4609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indent="0"/>
          <a:r>
            <a:rPr lang="en-US" sz="1200" b="1" dirty="0">
              <a:latin typeface="Arial Narrow" pitchFamily="34" charset="0"/>
              <a:ea typeface="+mn-ea"/>
              <a:cs typeface="+mn-cs"/>
            </a:rPr>
            <a:t>1</a:t>
          </a:r>
          <a:r>
            <a:rPr lang="en-US" sz="1200" b="1" dirty="0" smtClean="0">
              <a:latin typeface="Arial Narrow" pitchFamily="34" charset="0"/>
              <a:ea typeface="+mn-ea"/>
              <a:cs typeface="+mn-cs"/>
            </a:rPr>
            <a:t>5 000</a:t>
          </a:r>
          <a:endParaRPr lang="en-US" sz="1200" b="1" dirty="0">
            <a:latin typeface="Arial Narrow" pitchFamily="34" charset="0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0.91139</cdr:x>
      <cdr:y>0.51087</cdr:y>
    </cdr:from>
    <cdr:to>
      <cdr:x>1</cdr:x>
      <cdr:y>0.64531</cdr:y>
    </cdr:to>
    <cdr:sp macro="" textlink="">
      <cdr:nvSpPr>
        <cdr:cNvPr id="37" name="TextBox 36"/>
        <cdr:cNvSpPr txBox="1"/>
      </cdr:nvSpPr>
      <cdr:spPr>
        <a:xfrm xmlns:a="http://schemas.openxmlformats.org/drawingml/2006/main">
          <a:off x="5486401" y="1486718"/>
          <a:ext cx="533399" cy="3912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b="1" dirty="0" smtClean="0">
              <a:latin typeface="Arial Narrow" pitchFamily="34" charset="0"/>
            </a:rPr>
            <a:t>10 000</a:t>
          </a:r>
          <a:endParaRPr lang="en-US" sz="1200" b="1" dirty="0">
            <a:latin typeface="Arial Narrow" pitchFamily="34" charset="0"/>
          </a:endParaRPr>
        </a:p>
      </cdr:txBody>
    </cdr:sp>
  </cdr:relSizeAnchor>
  <cdr:relSizeAnchor xmlns:cdr="http://schemas.openxmlformats.org/drawingml/2006/chartDrawing">
    <cdr:from>
      <cdr:x>0.92194</cdr:x>
      <cdr:y>0.6546</cdr:y>
    </cdr:from>
    <cdr:to>
      <cdr:x>0.99789</cdr:x>
      <cdr:y>0.78904</cdr:y>
    </cdr:to>
    <cdr:sp macro="" textlink="">
      <cdr:nvSpPr>
        <cdr:cNvPr id="38" name="TextBox 37"/>
        <cdr:cNvSpPr txBox="1"/>
      </cdr:nvSpPr>
      <cdr:spPr>
        <a:xfrm xmlns:a="http://schemas.openxmlformats.org/drawingml/2006/main">
          <a:off x="5549900" y="1905000"/>
          <a:ext cx="457199" cy="3912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b="1" dirty="0" smtClean="0">
              <a:latin typeface="Arial Narrow" pitchFamily="34" charset="0"/>
            </a:rPr>
            <a:t>5 000</a:t>
          </a:r>
          <a:endParaRPr lang="en-US" sz="1200" b="1" dirty="0">
            <a:latin typeface="Arial Narrow" pitchFamily="34" charset="0"/>
          </a:endParaRPr>
        </a:p>
      </cdr:txBody>
    </cdr:sp>
  </cdr:relSizeAnchor>
  <cdr:relSizeAnchor xmlns:cdr="http://schemas.openxmlformats.org/drawingml/2006/chartDrawing">
    <cdr:from>
      <cdr:x>0.94017</cdr:x>
      <cdr:y>0.77975</cdr:y>
    </cdr:from>
    <cdr:to>
      <cdr:x>1</cdr:x>
      <cdr:y>0.9142</cdr:y>
    </cdr:to>
    <cdr:sp macro="" textlink="">
      <cdr:nvSpPr>
        <cdr:cNvPr id="40" name="TextBox 39"/>
        <cdr:cNvSpPr txBox="1"/>
      </cdr:nvSpPr>
      <cdr:spPr>
        <a:xfrm xmlns:a="http://schemas.openxmlformats.org/drawingml/2006/main">
          <a:off x="8382000" y="2209800"/>
          <a:ext cx="5334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b="1" dirty="0" smtClean="0">
              <a:latin typeface="Arial Narrow" pitchFamily="34" charset="0"/>
            </a:rPr>
            <a:t>0</a:t>
          </a:r>
          <a:endParaRPr lang="en-US" sz="1200" b="1" dirty="0">
            <a:latin typeface="Arial Narrow" pitchFamily="34" charset="0"/>
          </a:endParaRPr>
        </a:p>
      </cdr:txBody>
    </cdr:sp>
  </cdr:relSizeAnchor>
  <cdr:relSizeAnchor xmlns:cdr="http://schemas.openxmlformats.org/drawingml/2006/chartDrawing">
    <cdr:from>
      <cdr:x>0.10811</cdr:x>
      <cdr:y>0.77358</cdr:y>
    </cdr:from>
    <cdr:to>
      <cdr:x>0.21622</cdr:x>
      <cdr:y>1</cdr:y>
    </cdr:to>
    <cdr:sp macro="" textlink="">
      <cdr:nvSpPr>
        <cdr:cNvPr id="39" name="TextBox 38"/>
        <cdr:cNvSpPr txBox="1"/>
      </cdr:nvSpPr>
      <cdr:spPr>
        <a:xfrm xmlns:a="http://schemas.openxmlformats.org/drawingml/2006/main">
          <a:off x="914400" y="35052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0.10811</cdr:x>
      <cdr:y>0.83019</cdr:y>
    </cdr:from>
    <cdr:to>
      <cdr:x>0.90991</cdr:x>
      <cdr:y>0.92453</cdr:y>
    </cdr:to>
    <cdr:sp macro="" textlink="">
      <cdr:nvSpPr>
        <cdr:cNvPr id="41" name="TextBox 40"/>
        <cdr:cNvSpPr txBox="1"/>
      </cdr:nvSpPr>
      <cdr:spPr>
        <a:xfrm xmlns:a="http://schemas.openxmlformats.org/drawingml/2006/main">
          <a:off x="914400" y="3352800"/>
          <a:ext cx="67818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1800" b="1" dirty="0" smtClean="0"/>
            <a:t>1971                                                    2000                                                        2010</a:t>
          </a:r>
          <a:endParaRPr lang="en-US" sz="18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0.16923</cdr:x>
      <cdr:y>0.76</cdr:y>
    </cdr:from>
    <cdr:to>
      <cdr:x>0.27179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38200" y="3590544"/>
          <a:ext cx="507980" cy="896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en-US" sz="1800" b="1" dirty="0" smtClean="0">
            <a:solidFill>
              <a:srgbClr val="491CF0"/>
            </a:solidFill>
          </a:endParaRPr>
        </a:p>
        <a:p xmlns:a="http://schemas.openxmlformats.org/drawingml/2006/main">
          <a:endParaRPr lang="en-US" sz="1800" b="1" dirty="0">
            <a:solidFill>
              <a:srgbClr val="491CF0"/>
            </a:solidFill>
          </a:endParaRPr>
        </a:p>
        <a:p xmlns:a="http://schemas.openxmlformats.org/drawingml/2006/main">
          <a:r>
            <a:rPr lang="en-US" sz="1800" b="1" dirty="0" smtClean="0">
              <a:solidFill>
                <a:srgbClr val="491CF0"/>
              </a:solidFill>
            </a:rPr>
            <a:t>Over Dependence on</a:t>
          </a:r>
        </a:p>
        <a:p xmlns:a="http://schemas.openxmlformats.org/drawingml/2006/main">
          <a:r>
            <a:rPr lang="en-US" sz="1800" b="1" dirty="0" smtClean="0">
              <a:solidFill>
                <a:srgbClr val="491CF0"/>
              </a:solidFill>
            </a:rPr>
            <a:t> fossil fuel</a:t>
          </a:r>
          <a:endParaRPr lang="en-US" sz="1800" b="1" dirty="0">
            <a:solidFill>
              <a:srgbClr val="491CF0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0.60317</cdr:x>
      <cdr:y>0.79012</cdr:y>
    </cdr:from>
    <cdr:to>
      <cdr:x>0.95717</cdr:x>
      <cdr:y>0.93808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895600" y="4876800"/>
          <a:ext cx="1699412" cy="9132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600" b="1" dirty="0">
              <a:latin typeface="Arial" pitchFamily="34" charset="0"/>
              <a:cs typeface="Arial" pitchFamily="34" charset="0"/>
            </a:rPr>
            <a:t>Total: </a:t>
          </a:r>
        </a:p>
        <a:p xmlns:a="http://schemas.openxmlformats.org/drawingml/2006/main">
          <a:pPr algn="ctr"/>
          <a:r>
            <a:rPr lang="en-US" sz="1600" b="1" dirty="0">
              <a:latin typeface="Arial" pitchFamily="34" charset="0"/>
              <a:cs typeface="Arial" pitchFamily="34" charset="0"/>
            </a:rPr>
            <a:t>3,498 TW-h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0.9625</cdr:y>
    </cdr:from>
    <cdr:to>
      <cdr:x>0.07246</cdr:x>
      <cdr:y>1</cdr:y>
    </cdr:to>
    <cdr:sp macro="" textlink="">
      <cdr:nvSpPr>
        <cdr:cNvPr id="2" name="Oval 1"/>
        <cdr:cNvSpPr/>
      </cdr:nvSpPr>
      <cdr:spPr>
        <a:xfrm xmlns:a="http://schemas.openxmlformats.org/drawingml/2006/main">
          <a:off x="-381000" y="5867400"/>
          <a:ext cx="381000" cy="228600"/>
        </a:xfrm>
        <a:prstGeom xmlns:a="http://schemas.openxmlformats.org/drawingml/2006/main" prst="ellipse">
          <a:avLst/>
        </a:prstGeom>
        <a:solidFill xmlns:a="http://schemas.openxmlformats.org/drawingml/2006/main">
          <a:srgbClr val="D34817"/>
        </a:solidFill>
        <a:ln xmlns:a="http://schemas.openxmlformats.org/drawingml/2006/main" w="12700" cap="flat" cmpd="sng" algn="ctr">
          <a:solidFill>
            <a:srgbClr val="D34817">
              <a:shade val="50000"/>
            </a:srgbClr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Perpetua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Perpetua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Perpetua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Perpetua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Perpetua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Perpetua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Perpetua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Perpetua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Perpetua"/>
            </a:defRPr>
          </a:lvl9pPr>
        </a:lstStyle>
        <a:p xmlns:a="http://schemas.openxmlformats.org/drawingml/2006/main">
          <a:pPr algn="ctr"/>
          <a:r>
            <a:rPr lang="en-US" dirty="0" smtClean="0"/>
            <a:t>9</a:t>
          </a:r>
          <a:endParaRPr lang="en-US" dirty="0"/>
        </a:p>
      </cdr:txBody>
    </cdr:sp>
  </cdr:relSizeAnchor>
  <cdr:relSizeAnchor xmlns:cdr="http://schemas.openxmlformats.org/drawingml/2006/chartDrawing">
    <cdr:from>
      <cdr:x>0.2069</cdr:x>
      <cdr:y>0.8961</cdr:y>
    </cdr:from>
    <cdr:to>
      <cdr:x>0.48276</cdr:x>
      <cdr:y>0.9643</cdr:y>
    </cdr:to>
    <cdr:sp macro="" textlink="">
      <cdr:nvSpPr>
        <cdr:cNvPr id="4" name="TextBox 10"/>
        <cdr:cNvSpPr txBox="1"/>
      </cdr:nvSpPr>
      <cdr:spPr>
        <a:xfrm xmlns:a="http://schemas.openxmlformats.org/drawingml/2006/main">
          <a:off x="914400" y="5257800"/>
          <a:ext cx="1219200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Perpetua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Perpetua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Perpetua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Perpetua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Perpetua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Perpetua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Perpetua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Perpetua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Perpetua"/>
            </a:defRPr>
          </a:lvl9pPr>
        </a:lstStyle>
        <a:p xmlns:a="http://schemas.openxmlformats.org/drawingml/2006/main">
          <a:r>
            <a:rPr lang="en-US" sz="1000" b="1" dirty="0" smtClean="0">
              <a:latin typeface="Arial Black" pitchFamily="34" charset="0"/>
            </a:rPr>
            <a:t>EXPLOITED  POTENTIAL</a:t>
          </a:r>
          <a:endParaRPr lang="en-US" sz="1000" b="1" dirty="0">
            <a:latin typeface="Arial Black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A8CE6CB-43CF-4293-A6DF-43792DE42187}" type="datetimeFigureOut">
              <a:rPr lang="en-US" smtClean="0"/>
              <a:pPr/>
              <a:t>3/8/2014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1D7864A-DCF1-41FA-9E71-8ECEFD8FA7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855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7E2983-7C67-4213-9A1D-C388214B6425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831" y="4416537"/>
            <a:ext cx="5140741" cy="418338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72361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0EC5B2-4344-4EA3-8A92-E93252605672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831" y="4416537"/>
            <a:ext cx="5140741" cy="418338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51546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831" y="4416537"/>
            <a:ext cx="5140741" cy="4183380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43872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326D13-AF9A-4E8A-B470-8D64D9FD4FBD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831" y="4416537"/>
            <a:ext cx="5140741" cy="418338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13211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935038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935038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935038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935038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52502403-F808-405E-8E63-89392DED65FD}" type="slidenum">
              <a:rPr lang="en-US" sz="1200">
                <a:latin typeface="Times New Roman" panose="02020603050405020304" pitchFamily="18" charset="0"/>
              </a:rPr>
              <a:pPr eaLnBrk="1" hangingPunct="1"/>
              <a:t>16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78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wa</a:t>
            </a:r>
          </a:p>
        </p:txBody>
      </p:sp>
    </p:spTree>
    <p:extLst>
      <p:ext uri="{BB962C8B-B14F-4D97-AF65-F5344CB8AC3E}">
        <p14:creationId xmlns:p14="http://schemas.microsoft.com/office/powerpoint/2010/main" val="684003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935038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935038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935038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935038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E588CC2B-A734-4FC4-B4BE-66D357795EC9}" type="slidenum">
              <a:rPr lang="en-US" sz="1200">
                <a:latin typeface="Times New Roman" panose="02020603050405020304" pitchFamily="18" charset="0"/>
              </a:rPr>
              <a:pPr eaLnBrk="1" hangingPunct="1"/>
              <a:t>21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274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B8A37A-0966-41B7-B298-ADAE8C9C927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065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85647-1340-48C7-B064-A4D7EF586045}" type="datetimeFigureOut">
              <a:rPr lang="en-US" smtClean="0"/>
              <a:pPr/>
              <a:t>3/8/2014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90F928E6-EBC1-4B25-B2BC-78E62EAB3D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85647-1340-48C7-B064-A4D7EF586045}" type="datetimeFigureOut">
              <a:rPr lang="en-US" smtClean="0"/>
              <a:pPr/>
              <a:t>3/8/2014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928E6-EBC1-4B25-B2BC-78E62EAB3D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85647-1340-48C7-B064-A4D7EF586045}" type="datetimeFigureOut">
              <a:rPr lang="en-US" smtClean="0"/>
              <a:pPr/>
              <a:t>3/8/2014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928E6-EBC1-4B25-B2BC-78E62EAB3D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15D4D-EFF0-42A9-B116-CFF6A73D13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9B70C-5159-4EE1-A893-9D317CC665AC}" type="datetimeFigureOut">
              <a:rPr lang="en-US"/>
              <a:pPr>
                <a:defRPr/>
              </a:pPr>
              <a:t>3/8/2014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1F54B-8A12-4831-ACF3-2136D2EFFF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7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9B70C-5159-4EE1-A893-9D317CC665AC}" type="datetimeFigureOut">
              <a:rPr lang="en-US"/>
              <a:pPr>
                <a:defRPr/>
              </a:pPr>
              <a:t>3/8/2014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1F54B-8A12-4831-ACF3-2136D2EFFF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65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85647-1340-48C7-B064-A4D7EF586045}" type="datetimeFigureOut">
              <a:rPr lang="en-US" smtClean="0"/>
              <a:pPr/>
              <a:t>3/8/2014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928E6-EBC1-4B25-B2BC-78E62EAB3D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85647-1340-48C7-B064-A4D7EF586045}" type="datetimeFigureOut">
              <a:rPr lang="en-US" smtClean="0"/>
              <a:pPr/>
              <a:t>3/8/2014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90F928E6-EBC1-4B25-B2BC-78E62EAB3D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85647-1340-48C7-B064-A4D7EF586045}" type="datetimeFigureOut">
              <a:rPr lang="en-US" smtClean="0"/>
              <a:pPr/>
              <a:t>3/8/2014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928E6-EBC1-4B25-B2BC-78E62EAB3D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85647-1340-48C7-B064-A4D7EF586045}" type="datetimeFigureOut">
              <a:rPr lang="en-US" smtClean="0"/>
              <a:pPr/>
              <a:t>3/8/2014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928E6-EBC1-4B25-B2BC-78E62EAB3D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85647-1340-48C7-B064-A4D7EF586045}" type="datetimeFigureOut">
              <a:rPr lang="en-US" smtClean="0"/>
              <a:pPr/>
              <a:t>3/8/2014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928E6-EBC1-4B25-B2BC-78E62EAB3D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85647-1340-48C7-B064-A4D7EF586045}" type="datetimeFigureOut">
              <a:rPr lang="en-US" smtClean="0"/>
              <a:pPr/>
              <a:t>3/8/2014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928E6-EBC1-4B25-B2BC-78E62EAB3D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85647-1340-48C7-B064-A4D7EF586045}" type="datetimeFigureOut">
              <a:rPr lang="en-US" smtClean="0"/>
              <a:pPr/>
              <a:t>3/8/2014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928E6-EBC1-4B25-B2BC-78E62EAB3D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85647-1340-48C7-B064-A4D7EF586045}" type="datetimeFigureOut">
              <a:rPr lang="en-US" smtClean="0"/>
              <a:pPr/>
              <a:t>3/8/2014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90F928E6-EBC1-4B25-B2BC-78E62EAB3D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F085647-1340-48C7-B064-A4D7EF586045}" type="datetimeFigureOut">
              <a:rPr lang="en-US" smtClean="0"/>
              <a:pPr/>
              <a:t>3/8/2014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90F928E6-EBC1-4B25-B2BC-78E62EAB3DA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1" r:id="rId14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9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5" Type="http://schemas.openxmlformats.org/officeDocument/2006/relationships/image" Target="../media/image56.pn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6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64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63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6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12" Type="http://schemas.openxmlformats.org/officeDocument/2006/relationships/image" Target="../media/image75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7.png"/><Relationship Id="rId3" Type="http://schemas.openxmlformats.org/officeDocument/2006/relationships/image" Target="../media/image78.png"/><Relationship Id="rId7" Type="http://schemas.openxmlformats.org/officeDocument/2006/relationships/image" Target="../media/image82.gif"/><Relationship Id="rId12" Type="http://schemas.microsoft.com/office/2007/relationships/hdphoto" Target="../media/hdphoto2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jpeg"/><Relationship Id="rId10" Type="http://schemas.openxmlformats.org/officeDocument/2006/relationships/image" Target="../media/image85.png"/><Relationship Id="rId4" Type="http://schemas.openxmlformats.org/officeDocument/2006/relationships/image" Target="../media/image79.jpeg"/><Relationship Id="rId9" Type="http://schemas.openxmlformats.org/officeDocument/2006/relationships/image" Target="../media/image84.jpeg"/><Relationship Id="rId14" Type="http://schemas.openxmlformats.org/officeDocument/2006/relationships/image" Target="../media/image8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9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13" Type="http://schemas.openxmlformats.org/officeDocument/2006/relationships/image" Target="../media/image102.jpeg"/><Relationship Id="rId18" Type="http://schemas.openxmlformats.org/officeDocument/2006/relationships/diagramData" Target="../diagrams/data2.xml"/><Relationship Id="rId3" Type="http://schemas.openxmlformats.org/officeDocument/2006/relationships/image" Target="../media/image93.jpeg"/><Relationship Id="rId21" Type="http://schemas.openxmlformats.org/officeDocument/2006/relationships/diagramColors" Target="../diagrams/colors2.xml"/><Relationship Id="rId7" Type="http://schemas.openxmlformats.org/officeDocument/2006/relationships/image" Target="../media/image97.png"/><Relationship Id="rId12" Type="http://schemas.openxmlformats.org/officeDocument/2006/relationships/image" Target="../media/image101.jpeg"/><Relationship Id="rId17" Type="http://schemas.openxmlformats.org/officeDocument/2006/relationships/image" Target="../media/image106.jpeg"/><Relationship Id="rId2" Type="http://schemas.openxmlformats.org/officeDocument/2006/relationships/image" Target="../media/image92.jpeg"/><Relationship Id="rId16" Type="http://schemas.openxmlformats.org/officeDocument/2006/relationships/image" Target="../media/image105.png"/><Relationship Id="rId20" Type="http://schemas.openxmlformats.org/officeDocument/2006/relationships/diagramQuickStyle" Target="../diagrams/quickStyl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6.jpeg"/><Relationship Id="rId11" Type="http://schemas.openxmlformats.org/officeDocument/2006/relationships/image" Target="../media/image100.jpeg"/><Relationship Id="rId5" Type="http://schemas.openxmlformats.org/officeDocument/2006/relationships/image" Target="../media/image95.jpeg"/><Relationship Id="rId15" Type="http://schemas.openxmlformats.org/officeDocument/2006/relationships/image" Target="../media/image104.jpeg"/><Relationship Id="rId10" Type="http://schemas.openxmlformats.org/officeDocument/2006/relationships/image" Target="../media/image99.jpeg"/><Relationship Id="rId19" Type="http://schemas.openxmlformats.org/officeDocument/2006/relationships/diagramLayout" Target="../diagrams/layout2.xml"/><Relationship Id="rId4" Type="http://schemas.openxmlformats.org/officeDocument/2006/relationships/image" Target="../media/image94.png"/><Relationship Id="rId9" Type="http://schemas.openxmlformats.org/officeDocument/2006/relationships/image" Target="../media/image85.png"/><Relationship Id="rId14" Type="http://schemas.openxmlformats.org/officeDocument/2006/relationships/image" Target="../media/image103.jpeg"/><Relationship Id="rId22" Type="http://schemas.microsoft.com/office/2007/relationships/diagramDrawing" Target="../diagrams/drawing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112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07.jpeg"/><Relationship Id="rId12" Type="http://schemas.openxmlformats.org/officeDocument/2006/relationships/image" Target="../media/image11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110.png"/><Relationship Id="rId5" Type="http://schemas.openxmlformats.org/officeDocument/2006/relationships/diagramColors" Target="../diagrams/colors3.xml"/><Relationship Id="rId15" Type="http://schemas.openxmlformats.org/officeDocument/2006/relationships/image" Target="../media/image114.png"/><Relationship Id="rId10" Type="http://schemas.openxmlformats.org/officeDocument/2006/relationships/image" Target="../media/image109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08.png"/><Relationship Id="rId14" Type="http://schemas.openxmlformats.org/officeDocument/2006/relationships/image" Target="../media/image1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13" Type="http://schemas.openxmlformats.org/officeDocument/2006/relationships/image" Target="../media/image121.jpeg"/><Relationship Id="rId18" Type="http://schemas.openxmlformats.org/officeDocument/2006/relationships/diagramColors" Target="../diagrams/colors5.xml"/><Relationship Id="rId26" Type="http://schemas.openxmlformats.org/officeDocument/2006/relationships/image" Target="../media/image129.png"/><Relationship Id="rId3" Type="http://schemas.openxmlformats.org/officeDocument/2006/relationships/diagramLayout" Target="../diagrams/layout4.xml"/><Relationship Id="rId21" Type="http://schemas.openxmlformats.org/officeDocument/2006/relationships/image" Target="../media/image124.png"/><Relationship Id="rId7" Type="http://schemas.openxmlformats.org/officeDocument/2006/relationships/image" Target="../media/image115.jpeg"/><Relationship Id="rId12" Type="http://schemas.openxmlformats.org/officeDocument/2006/relationships/image" Target="../media/image120.png"/><Relationship Id="rId17" Type="http://schemas.openxmlformats.org/officeDocument/2006/relationships/diagramQuickStyle" Target="../diagrams/quickStyle5.xml"/><Relationship Id="rId25" Type="http://schemas.openxmlformats.org/officeDocument/2006/relationships/image" Target="../media/image128.png"/><Relationship Id="rId2" Type="http://schemas.openxmlformats.org/officeDocument/2006/relationships/diagramData" Target="../diagrams/data4.xml"/><Relationship Id="rId16" Type="http://schemas.openxmlformats.org/officeDocument/2006/relationships/diagramLayout" Target="../diagrams/layout5.xml"/><Relationship Id="rId20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image" Target="../media/image119.jpeg"/><Relationship Id="rId24" Type="http://schemas.openxmlformats.org/officeDocument/2006/relationships/image" Target="../media/image127.png"/><Relationship Id="rId5" Type="http://schemas.openxmlformats.org/officeDocument/2006/relationships/diagramColors" Target="../diagrams/colors4.xml"/><Relationship Id="rId15" Type="http://schemas.openxmlformats.org/officeDocument/2006/relationships/diagramData" Target="../diagrams/data5.xml"/><Relationship Id="rId23" Type="http://schemas.openxmlformats.org/officeDocument/2006/relationships/image" Target="../media/image126.png"/><Relationship Id="rId10" Type="http://schemas.openxmlformats.org/officeDocument/2006/relationships/image" Target="../media/image118.jpeg"/><Relationship Id="rId19" Type="http://schemas.microsoft.com/office/2007/relationships/diagramDrawing" Target="../diagrams/drawing5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17.png"/><Relationship Id="rId14" Type="http://schemas.openxmlformats.org/officeDocument/2006/relationships/image" Target="../media/image122.png"/><Relationship Id="rId22" Type="http://schemas.openxmlformats.org/officeDocument/2006/relationships/image" Target="../media/image125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openxmlformats.org/officeDocument/2006/relationships/image" Target="../media/image143.jpeg"/><Relationship Id="rId3" Type="http://schemas.openxmlformats.org/officeDocument/2006/relationships/image" Target="../media/image131.jpeg"/><Relationship Id="rId7" Type="http://schemas.openxmlformats.org/officeDocument/2006/relationships/diagramColors" Target="../diagrams/colors6.xml"/><Relationship Id="rId12" Type="http://schemas.openxmlformats.org/officeDocument/2006/relationships/image" Target="../media/image142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11" Type="http://schemas.openxmlformats.org/officeDocument/2006/relationships/image" Target="../media/image141.jpeg"/><Relationship Id="rId5" Type="http://schemas.openxmlformats.org/officeDocument/2006/relationships/diagramLayout" Target="../diagrams/layout6.xml"/><Relationship Id="rId15" Type="http://schemas.openxmlformats.org/officeDocument/2006/relationships/image" Target="../media/image145.gif"/><Relationship Id="rId10" Type="http://schemas.openxmlformats.org/officeDocument/2006/relationships/image" Target="../media/image140.png"/><Relationship Id="rId4" Type="http://schemas.openxmlformats.org/officeDocument/2006/relationships/diagramData" Target="../diagrams/data6.xml"/><Relationship Id="rId9" Type="http://schemas.openxmlformats.org/officeDocument/2006/relationships/image" Target="../media/image139.png"/><Relationship Id="rId14" Type="http://schemas.openxmlformats.org/officeDocument/2006/relationships/image" Target="../media/image1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48.jpeg"/><Relationship Id="rId4" Type="http://schemas.openxmlformats.org/officeDocument/2006/relationships/image" Target="../media/image147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png"/><Relationship Id="rId5" Type="http://schemas.openxmlformats.org/officeDocument/2006/relationships/image" Target="../media/image18.e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50" name="Picture 10" descr="http://t0.gstatic.com/images?q=tbn:ANd9GcTWmoFPAuEUPjG4WUapu0oMsCtxoJfO3OFjI3adtfBC_wa0OV9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352799"/>
            <a:ext cx="2590800" cy="2590801"/>
          </a:xfrm>
          <a:prstGeom prst="rect">
            <a:avLst/>
          </a:prstGeom>
          <a:noFill/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6585" y="1676400"/>
            <a:ext cx="7142015" cy="12192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PARTNERSHIP FOR ENERGY  AND </a:t>
            </a:r>
          </a:p>
          <a:p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SUSTAINABLE DEVELOPMENT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-96980"/>
            <a:ext cx="7162800" cy="1163780"/>
          </a:xfrm>
        </p:spPr>
        <p:txBody>
          <a:bodyPr>
            <a:noAutofit/>
          </a:bodyPr>
          <a:lstStyle/>
          <a:p>
            <a:r>
              <a:rPr lang="en-US" sz="4100" dirty="0" smtClean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10</a:t>
            </a:r>
            <a:r>
              <a:rPr lang="en-US" sz="4100" baseline="30000" dirty="0" smtClean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th</a:t>
            </a:r>
            <a:r>
              <a:rPr lang="en-US" sz="4100" dirty="0" smtClean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CII-EXIM BANK CONCLAVE</a:t>
            </a:r>
            <a:endParaRPr lang="en-US" sz="4100" dirty="0">
              <a:ln>
                <a:solidFill>
                  <a:schemeClr val="accent1"/>
                </a:solidFill>
              </a:ln>
              <a:solidFill>
                <a:schemeClr val="accent2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838200"/>
            <a:ext cx="6781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>
                  <a:solidFill>
                    <a:schemeClr val="accent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ON INDIA AFRICA PROJECT PARTNERSHIP</a:t>
            </a:r>
          </a:p>
          <a:p>
            <a:r>
              <a:rPr lang="en-US" dirty="0" smtClean="0">
                <a:ln>
                  <a:solidFill>
                    <a:schemeClr val="accent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NEW DELHI, MARCH 2014</a:t>
            </a:r>
          </a:p>
          <a:p>
            <a:endParaRPr lang="en-US" dirty="0">
              <a:ln>
                <a:solidFill>
                  <a:schemeClr val="accent1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1026" name="Picture 2" descr="http://www.northeasttoday.in/wp-content/uploads/2012/07/india-afric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7" t="12209" r="24999" b="11869"/>
          <a:stretch/>
        </p:blipFill>
        <p:spPr bwMode="auto">
          <a:xfrm>
            <a:off x="7315200" y="1600200"/>
            <a:ext cx="1655776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t1.gstatic.com/images?q=tbn:ANd9GcQ6unOOWjl0X6itgHVXz2H2dj1yrdbyeiulRceGkFJV7bNCZRJ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64" y="1637336"/>
            <a:ext cx="838200" cy="117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escription: C:\Documents and Settings\Owner\Desktop\wapcos logo-Mode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429000"/>
            <a:ext cx="13716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ubtitle 2"/>
          <p:cNvSpPr txBox="1">
            <a:spLocks/>
          </p:cNvSpPr>
          <p:nvPr/>
        </p:nvSpPr>
        <p:spPr>
          <a:xfrm>
            <a:off x="609600" y="5638800"/>
            <a:ext cx="7315200" cy="12192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lang="en-US" sz="2400" b="1" dirty="0" smtClean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Fill>
                  <a:solidFill>
                    <a:srgbClr val="002060"/>
                  </a:solidFill>
                </a:uFill>
              </a:rPr>
              <a:t>ANUPAM MISHRA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en-US" sz="2400" b="1" i="0" u="none" kern="1200" cap="none" spc="0" baseline="0" noProof="0" dirty="0" smtClean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>
                  <a:solidFill>
                    <a:srgbClr val="002060"/>
                  </a:solidFill>
                </a:uFill>
              </a:rPr>
              <a:t>SR. GENERAL</a:t>
            </a:r>
            <a:r>
              <a:rPr kumimoji="0" lang="en-US" sz="2400" b="1" i="0" u="none" kern="1200" cap="none" spc="0" noProof="0" dirty="0" smtClean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>
                  <a:solidFill>
                    <a:srgbClr val="002060"/>
                  </a:solidFill>
                </a:uFill>
              </a:rPr>
              <a:t> MANAGER </a:t>
            </a:r>
            <a:endParaRPr kumimoji="0" lang="en-US" sz="2400" b="1" i="0" u="none" kern="1200" cap="none" spc="0" baseline="0" noProof="0" dirty="0"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uLnTx/>
              <a:uFill>
                <a:solidFill>
                  <a:srgbClr val="002060"/>
                </a:solidFill>
              </a:uFill>
            </a:endParaRPr>
          </a:p>
        </p:txBody>
      </p:sp>
      <p:sp>
        <p:nvSpPr>
          <p:cNvPr id="14342" name="AutoShape 6" descr="http://4.bp.blogspot.com/-xv5ZqkGhNQk/T32jQTIx6II/AAAAAAAAAxI/KMiH_NhPD4Q/s1600/africa-politic-map.jpg"/>
          <p:cNvSpPr>
            <a:spLocks noChangeAspect="1" noChangeArrowheads="1"/>
          </p:cNvSpPr>
          <p:nvPr/>
        </p:nvSpPr>
        <p:spPr bwMode="auto">
          <a:xfrm>
            <a:off x="63500" y="-136525"/>
            <a:ext cx="4667250" cy="58769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 dirty="0"/>
          </a:p>
        </p:txBody>
      </p:sp>
      <p:pic>
        <p:nvPicPr>
          <p:cNvPr id="14344" name="Picture 8" descr="http://4.bp.blogspot.com/-xv5ZqkGhNQk/T32jQTIx6II/AAAAAAAAAxI/KMiH_NhPD4Q/s1600/africa-politic-map.jpg"/>
          <p:cNvPicPr>
            <a:picLocks noChangeAspect="1" noChangeArrowheads="1"/>
          </p:cNvPicPr>
          <p:nvPr/>
        </p:nvPicPr>
        <p:blipFill>
          <a:blip r:embed="rId6" cstate="print"/>
          <a:srcRect t="9076" r="2041" b="5348"/>
          <a:stretch>
            <a:fillRect/>
          </a:stretch>
        </p:blipFill>
        <p:spPr bwMode="auto">
          <a:xfrm>
            <a:off x="6553200" y="3276600"/>
            <a:ext cx="2521526" cy="2773679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3200400" y="4812268"/>
            <a:ext cx="213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921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ISO 9001:2008</a:t>
            </a:r>
            <a:endParaRPr lang="en-US" sz="1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71600" y="5105400"/>
            <a:ext cx="5410200" cy="39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921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b="1" dirty="0" smtClean="0">
                <a:solidFill>
                  <a:srgbClr val="0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 (A Govt. of India Undertaking- Ministry of Water Resources)</a:t>
            </a:r>
          </a:p>
          <a:p>
            <a:pPr lvl="0" indent="2921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 smtClean="0">
                <a:solidFill>
                  <a:srgbClr val="0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International Consultants in </a:t>
            </a:r>
            <a:r>
              <a:rPr lang="en-US" sz="900" b="1" dirty="0" smtClean="0">
                <a:solidFill>
                  <a:srgbClr val="FF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W</a:t>
            </a:r>
            <a:r>
              <a:rPr lang="en-US" sz="900" b="1" dirty="0" smtClean="0">
                <a:solidFill>
                  <a:srgbClr val="0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ater Resources, </a:t>
            </a:r>
            <a:r>
              <a:rPr lang="en-US" sz="900" b="1" dirty="0" smtClean="0">
                <a:solidFill>
                  <a:srgbClr val="FF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P</a:t>
            </a:r>
            <a:r>
              <a:rPr lang="en-US" sz="900" b="1" dirty="0" smtClean="0">
                <a:solidFill>
                  <a:srgbClr val="0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ower and </a:t>
            </a:r>
            <a:r>
              <a:rPr lang="en-US" sz="900" b="1" dirty="0" smtClean="0">
                <a:solidFill>
                  <a:srgbClr val="FF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I</a:t>
            </a:r>
            <a:r>
              <a:rPr lang="en-US" sz="900" b="1" dirty="0" smtClean="0">
                <a:solidFill>
                  <a:srgbClr val="0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nfrastructure</a:t>
            </a:r>
            <a:r>
              <a:rPr lang="en-US" sz="900" dirty="0" smtClean="0">
                <a:latin typeface="Arial Black" pitchFamily="34" charset="0"/>
                <a:cs typeface="Arial" pitchFamily="34" charset="0"/>
              </a:rPr>
              <a:t> </a:t>
            </a:r>
            <a:endParaRPr lang="en-US" sz="900" dirty="0">
              <a:latin typeface="Arial Black" pitchFamily="34" charset="0"/>
            </a:endParaRPr>
          </a:p>
        </p:txBody>
      </p:sp>
      <p:sp>
        <p:nvSpPr>
          <p:cNvPr id="35846" name="AutoShape 6" descr="data:image/jpeg;base64,/9j/4AAQSkZJRgABAQAAAQABAAD/2wCEAAkGBhMGEBUUBxMUFRUSGBkYFRgXGR8cHhgcHxcWHBcWHBoXGyYgGBwjHRQeHy8gJigpMCwsGiAxNzAqNSYrLCoBCQoKDgwOGg8PGiokHyI0LzU1KSovLDQ1MDUsNCk0NC80LywtLCkvKiwsLywsKiwsLSwpLzQpLyosKSwsLC0tL//AABEIAOEA4QMBIgACEQEDEQH/xAAcAAEAAgMBAQEAAAAAAAAAAAAABgcCBAUDCAH/xABIEAACAQMDAgMEBQgHBAsAAAABAgMABBEFEiEGMRMiQQcyUWEUFUJxgSNSU2KRkqHRFzM0coKTohYkQ7EINURjc4Oys8HC8P/EABoBAQACAwEAAAAAAAAAAAAAAAAEBQIDBgH/xAAuEQACAgECBAQFBAMAAAAAAAAAAQIDBBEhEjFR8AUiQWETFIGh0RUyUpFxweH/2gAMAwEAAhEDEQA/ALxpSlAKUpQClKUB43d5HYIXvHSNF5ZnYKoHxJbgVF7v2lQZxo8U13ju0QUR/hLKyq/+AtUU6gufpV/I3UqSIFkMdoJUIhCg4DoxHhmWQgtkndgqBjnO/VPl+IyplwRj9WWmLgRtjxSl9ESTRevYdVmEN1HLbSMMxrMY/wAr8QhjkYFh3K8HByM84k1VfeWaX6FLpQynuD/Aj4EdwRyK3NJ6tn6aATVFkubdfdlXzTRj4SL3mUD7a+f4qx5rLF8Sjb5bNn9jzJ8PlX5obr7liUqJ3vtLs1AGkMbyRhkJb4bHzdyQkX+Ig/AGub/ttftyLa0H6hmkJ/fEWM/4an2ZNVT0nJIh149ti1jFsn1K4vS3Ug6kjctG0UkL+HKhIbDbEfysPeUrICDgH4gV2q3JprVGlpp6MUpSvTwUpSgFKUoBSlKAUpSgFKUoBSlKAUpSgFKUoBSlKAUpSgPC9gjuo2W+VGjYHergFSvruB4I++qq0h45GkOjhxZsVNt4mQcEebYreYRZwU3YPJ4Chas/W7D61tZ4ckeNFJHkdxuQrkftqtNCuvp1rC+Mb40JHwO0ZH4HiqfxabVajpzfPoWvhkdbG9eRvUpSubL8AY7Vr6hejT4y8gJxgBV7sxICoo9WZiAPma2KdNiCTU8azjeEQ2Qf3SwL+MVzwZh5fmF7faqTiUK+1Qb0I+Vc6a3JIlfRegNoFuRekGedzNOR2DsFARf1URFQH1259a79KV2SSitEco229WKUpXp4KUpQClKUApSlAKUpQClKUApSlAKUpQClKUApSlAKUpQCq31Do686eR/qJYriFAzRxsxjlUcsIgQjLL8ATtPYHPerIrQ1/Um0a1nnhQyNDE8gQfaKqSF/HFaraYXLhmtUbarZ1Pig9CubPVY74lYWIdRlo3Uo6/ejgMPvxW3WpbI905uNRl8aaVQN4GFVO4jiUe6nOeck9yTxjbrjblBTarba9zq6nNwTnz9hXNtLO66pWH6NbYjeVHWfxFKxiKcFiwyHWUeGRsAIycZ4OOlWfTPUidIvNFq25LeWTxYpgMpGz4Escm3mMbx4m8+X8ockY5meHRqlbpZz5r/KImfKyNesOXqWPSsUkEoBjIIIyCOQR6EGsq6s5oUpSgFKUoBSlKAUpSgFKUoBSvzNRuXr63jvRagSE7xE0oA8NJSpYRFi2d2AOwIBYAnPA8bS5nqTfIktKUr08FKUoBSlKAUpSgFKUoBUP67154ytnppCyXCM0r9zDFkKWA/PckqpPHlY87cGQ67rMfT1tJPeHyxKTgYyx+yi57sxwoHqSKrmxikcvNqZDTzndIR2Uc7IV/UQHaPict3Y1Azsr4Fe37ny/JNw8f409+S5mxBCLZFSEYVAFUfAAYA/YKzpSuSOnFCM96UoDSs7OTQjnpyYwepiI3wN98RI2ffGUPPOannR3UDdTWizTIEJZ1O1iyNscrvRiAWQ4yDj9vcwLV4TeLHCmf8AeJoojg4JRpF8UZ9PyQfkc/DmrUtrdbNFS2UKiAKqqMBQBgAAdgAO1dN4XKydbc5arkjnvEY1xmlFaM9KUpVsVgpSlAKUrVv9Vh0oKdQljiDkKpkcLuY9lG4jJ+VAbVKUoBXA6o6wj6cGxFaW4dS0UKA5bnAZ2xiJM92b4HGSMV+651rbaC/hTF5JsA+FCjSMAexbaMRg+hcqP2VB7BZJy8+pj8vcHfIM52D/AIcAI+zGp2/M7m+0ag5mWseG28uhMxcV3y32XU1/qJb1vF1YmS5Y7mmVmVlP5sbKQ0aD3QoI475JOfeTSo/AMMSJsIOFYblycnLA+95uSTyTz3rdryublLJGe5YKqDLMewFctK6yb3be50caq4LZJHjY9U33S9rChS3dYQkWwvI8kxJCKFlOArsx4BQjnHA5Fqiqy0/pvUNSa0uo1t41jlWYQy7w4Qq6HdgYEmyTcFx5WxkmrNrrcX43Brdz+hzGR8Lj0q5ClKVKI4pSlAKUryurpLJGkumCpGpZ2PZVAyxPyAGaA9axkkEQJkIAAySeAAO5J9BUWs7e96nTx5LmSySQboIY0jLhT7jzmZHy5HOxQoXOCSRmvRumbnWcL1PcpJCMboIIzGkuP0rO7s6552KVB7HcOKAid3qR6wnFzLn6PH/Y4yMZ75umB+0+fLn3V+BY1s1PvqeAdoY/3R/Kn1PB+hj/AHR/KqK/w6++bnKS+5cUZ1VMFGMWQGlT76ng/Qx/uj+VPqeD9DH+6P5Vo/SLf5L7m79Uh/FkBpU+OkQDvFH+6P5VE9Z690XQ223MkDMM5WJPEwR3BKKQp+RIrKPgt0totP8Asfqtf8Wca9s1vl2y7hhlZWUlWVlIZXVhyCCM1s2PUl7oTZmZr2E+8rBEmX5oyhI3H6rAH4N6VzJPbdo6EhbScgeohiwfnzKDXU0v2qaJqRAcrCW9JYcY+RZQVH35xU+nwrOx94vbpvoRrszHu/dF69STaf1/Y6gwQTeHIxwEmVomJ+AEoG4/3c1IM1yotNstaizFHbzROO4VHVh/EGtX/YGw7fRl29tmW8P7vC3bP4VYQ49PPpr7FZLh18v3O7FMs4zEQw+IOf8AlWdRqbo1NNYS9J+HaSj3lVMQyj82SJMDPwcYYfEjIOa6lqUH9qsrdx/3Nyd33YlhQf6hWZiSKqm60tjql5qAuEDOkCxQKf0bQs24eo3ys6kjH9WPhU2/2ku/XSrrH/i22f2fSO1R3XWu5buGdbSCOWcfRoop3D78Ezs8piBEYSOGRV2l/NLnt3j5NUra3GL0ZvosVc1KS1Jj0zqUeq2cMlrIHUxrls+oUBg3wYEEEHkEHNat115p9m5Se8t96nBUOGYH1G1cnPyqK6hbRwJJca1oA27SzeE0DthRk+Mu5Q3YkbTJxjseKmmnaRbGJDa28KKVBVVRQACAccDHrW1uemyWv+f+GpcOu/Ir7qbU7LWpFm6eW5+lPJDucRTxxsgZRIZBIqxtiIMASN3CgdhW3U++qIP0Mf7o/lT6ng/Qx/uj+VVOVg25ElJ8K/ss8bMrojwpNkBrLpnTI9b1F/rEbhZxxSwxn3S7tKDMw+0yeEAueAST3wRPPqeD9DH+6P5VwujLVZJr2dgqyGdoNijHhxw8RLx6uHM2fhMB6CmJ4dKmzjk0xlZ8bq+CKaJTSlKuSqFKUoBSlKAVzuo9JOvWk0Cts8ZCm4jcBn4rkZHoRkV0aUBxentWlummg1VYxPbFdxjzskR1zHKqtkpnDKVJOCjckc12qjfUWnXFhI97oBVpRDslgdSROqFnjVWBBjkBdwG5B38g4GO5p9+mqRJLZtuSVVdD8QRkH+NAbFKUoBXF6s6ut+jbczao3HZEHvSN+ao/+ewrpX98mmRPLeNtSJS7n4ADJP8ACvniEXXtc1RJ7u3llsxMIyqnasUWckFvRtvmbHLHgYyuJFFKnq5bJHjehsfXWo+2aaRBMttaxANIgJ2qpOAWAwZT8ScKMZ8tSXpf2LQ6HDu6uSOVzMqDY7lQjgRrxhefEcHkHAAqwNLtLbQZjB4EMLzjCOkaqs6ovuHaMb1XPk9Rll43BdQb7qG706ViJo4m+jvklniZSIJck5LxuNjHOSUDHG8VulkPThh5Y9+p5oc2x9lOnaLGls8KzeMZd0kqq0nMZ4Vwo2YwCMYwee9cm59ith4clrYAtcJC8iyyOdweQlYCwTA2Zifjaex+eZLD1EusyaTLFx9KWV8fD/dyWX8CcfhX5ZdRi1ivLyUbxJcmG2Qd5Nm2COJf784kIPoHycAHGtWWrfV9saIqS66P1L2UxfS7C6T8mV8dI2O0Fm2opDALLkEEjAK5B+DVaHs29qkXXC+HdARXSjLJ9l8d2jzz8yp5HzHNdu4to7W2WDWES5luTloyoImkyGZtr52xocYJzsVVHcAGqfav0XNolzFedNW7IUQyzSw8IjJjBCD+rCqvf7X35zuU45Hln+70Z5y5F70qL+znrNet7JZTgSp5J1HYOAOR+qwIYfeR6GpRUGUXFuLMxXG6rtbaaDfrTtGkJ3rKjsjxsQUBRkO7cd+3aM7t2MHOK7NczqHRfr6Hww5jZXjljcAHa8bq6EqeGXcoyvGRnkd6xBpdIyXF5A/1vvZC5EJmQJK8W1cNKi8KxO7jCnbtyoORWvb9L3ekIsWh3wSFBiNJ4BMY1HCxq6yRkqo4G7cceprd6b1Sa7a4h1XYZbWRULxqVWRWijkRwrMxX3ypG48qfuHboCOjpq5mObzUrkj82NIY1/8AaZ8f4q8+kJpZZboNNJNbxyCOF5dpcuu7xwDGqgxqxVBnLblfJ7V+dUF7y6tbYzSQQzrMXaIhWdl8LZDvIJUMrSHy4by8EYrw6U6gy0cCWyQW8izfQyj7srDIEIddgCMykSKAWyN2TkUB2NX6ss9BJXU7mCNwu/Y8iqxHOMKxBOcED41r9FWjQWiyXYxLdE3E3yaTDBMjvsXbGD8EFaunQJHqd7FIquJ44LhiQDtO1oSjZHAIt1YD+/UnVdowvYUB+0pSgFKUoBSlKAxdxGCXIAHcn0qNr13HPl7G2u5rcMV+kQxh0JBwSiq3iyKDxvRCD3BI5rPrzpZurLQx20hR0JkjHlKO4VvDWRXVgybiD24IB7gV79H6ml/bKieIslv+SljmKmVGXjz7CQdwAYEcFWBHegNZ+sJJBusNOvpUHJYokR+e2O4kSRj8tvPpWXRdpJaLceJE8MUlw8lvG+NyK4VpMhSQoaYyOFzkBvTsOpc69b2c6W9xNGs0oykZYbmHPO3vgkEA+pBrfoBSlKAqr/pBa8bOyitYfeunyw+KRlTj8XKfsNdn2Y9Jz6JpyxagyJIruY3gIJ2nBxIcbZDuLcEHAxjB7QP20rLqWuWkNk6q3hR+GWOFVzNJ5ycHA8q54ParOmnsRCv17c2/jBFEs0cnhMWAG5g8bKygnJxmp0/LTCK9dzH1PDX9SEEZh6ziIhbbtu4QdisCNrkAl7Vw3IbLKMDz+lRXV9fnt3hLlZbu1DS2cyH8nqNsQPGiBTI8XaAxUZ8ygqORXQ1DqWCzz9Ua7CRz+SuQk6EfDeoWT8SzetQM3sNqjlGtACfFeOznHhFlyRIkE5SWCQAcPC5IwPIR5T5XDqu++0GdBb19NaKaxIMVk+ozW/BAMc9ms9v/AKnZT88j0rc0nUDorW0ZjMv0FTBZ26H+03rLm6mz2EcRdkLkYBLHOciqrn6uuZZTJFIUORgLgDhnccAYPmkY4xjzEYA4qVaFrKanBm8ZYyQInJnSHei7T4ZkctKsRzlkjTzMWZpCWwsyyiUY6vvn+WYplq6Hq4s5XERGoanLj6QYTiK3GW2wmU5WGJCCNo3Ox3NtJPEnk0ye4ic3skbylW2JtIhRsHblTzJjjJY84yFXOKrnp3qCOCJYn1bT7KJc4isoxn8ZbkNknuTtyT61MNLutLn5F3HctxlprjxeR6hWbYh/uqtV9kdHr3+P6M0Vb7Jnm6G1trLUSP8AeE2NtIZSwXxI2DevG5ePViPTj6Br5861Way6itZ554pUkmiMBix5IhKAI2A9RuIzk5znjsPoOs8vzOM+qPIilK19Q1CPSonlv3VI4wWdmOAB/wDvT1qGZHC1PdoN/FOh/I3jJbzg9lcK/wBHlU+m5iIiPXcnbHMlr56649tr6vAkFrH4bicvNuQgqI7jfAgBb38IpfkcggY5x9AW1wt2ivCcq6hlPxBGQf2GgNTW9Bg6hjEeppvVWDqckMjjO10ZSCrDJwQa4nUmjjQ7KB9GT/qsrLGnJLRojJLGDySxhd8frbc1K6UBFOmtWj1XULxtLkWaFo7c+JGdyiQeMrx7xwSEEbbfTd86ldYogjGEAA+ArKgFKUoBSlKAUpSgFQPrFFk1GGJ9P8Zp4T4c8c3gShkfzxmQMrbArB8Bife8pwcTyufrWiR69Hsu9w2sHjdDteNx7siMPdYZ/EEg5BIIEc6a6GNpIJtSCIQ/iLDGzyecAqjzXE35S4dVYhc4Vd3AOAamdRuw1yXRpUtupiCX4guQAqTkDOxwOIp8DO33WwSvqo6OrdSW+iAfTpBuc4REBeRz8FjjBdvwHHrQHI13rc6VfR2ltbmR5NnmMgRRv8YqMkHn/d3+GTgDOalVVvrunyTK+p6lG8RiuLWVE3EPHawM3iM6qcFmWeZinPkYL73ayM57UBQ/t1gksdWtJ7WQRFo0VJCcbHSViWJwcAeIp9fWret9SltYY0MctzKqosjqqxqzbQGkzKUG0nny7u/AqI+3bpo61p3jQDL2bb+3PhkYkHyxhWPyQ1h7HNcn1TTOZzcTCVwWmJ/Ijy7UJJLS8ecY4823K4qdLz0Rl02MfU63UN5fQwvJqU9lp8K93INw/wAsbwibvgoV8n41X19LJcYWc3jrcZSEXD7HuMhgxjtE2xwxAeZppgwC87TjAsnVNPj0hkmu0a+vWJW2VscMeT4a+5bxqPekwTgDLMcAxnU+knvp1t7uXxLy+HiX865AgtVb+zQ85jR2Gwdy21y2ewwrkl32+9AyoZOg5HO60kjMJAZZHJXykMwYjBIGxfE+OxlOASVEr0DT20aNILNpDK7PhUmMDyOpCzRxspMZliKgGKUPuGGVsPtrrWulPrstockRapLqZXAxsi+iiG2GMdgkeR8iK29L0hdQit5NZDGG/CQXJyQ9vfQloo7lWH9WzmPYSByxXOQ2KmWXSktJPvf8MxSO30nfXV5uGjXscrx48S1vrfwp4+AcM8WD6+/sYf8AKpla6vPGcapaOnGS8TLLH37DG2Un1/q8fOuHBp4upEturFBuI8/RLxPI0qgZO11wY5gBl484YAkAjcF6t/PNo1tL9Pmyixvi42gPHhD53jGFcjGcoBngbB3qvlo3y7+hmU51XFcar1PbxXUwlHjRPEoBXwot4fw2UjIYKuT8eDxnA+gqoP2GaPL1BqEt/qTPJ4C7RJISzNIy7R5mJztjBHfjctX5W3L2kodEeRFRHQrAdTSyXGss0pt7mZIYGx4cBjkZUfYB5pSoWQM+SN424Hfqaz1XFpaqIMzzTZEEMXmaQ9s8cIgPvSNhV9T6Vl0rozaLbgXpDTyky3Dgk7pWxuwTztUAIvbyqvAqGZG4mjW8bbkgiDZzuCLnOc5zjOcjP31uUpQClKUApSlAKUpQClKUApSlAKUpQHhe2MepIY76NJEb3ldQyn7wwwa1NK6btdDJOlW0EJbuY41Un5EqMmulSgI91yDdWy26/wDbJY7dv7jHM3b18JHA+ZFSHt2qNe0WLdpszkA/R9lxg/a8GRJSmQPKWEZXPpuqQ27mRFMoCsQCQDkA45AOBnHxwKAykjEoKyAEMCCD2IPcGvnLqfpVvZRq0NysbvaCUPEVYg8cmFm9GHPB99fX3sfR9aeraTFrsLw6miyRyDDKf4EEcgg8gjkHkVvou+G3ryfM8a1I30n1rY9RtPJp8jSSRqGlZkZcJyQiAj3QQRgdzzznNbE9nJptpdT4H0u7Bxn7LMNltDkE+VC6jjgsXYY3VW2r+y7UOg5jcdCyNLHkExcF8A5Csh8swB7EeYegzzWj057ZZdGVoes0nmdJfEGQoYYXKxsrBdoDhWB5x8OBUh0cXmqeq6ep5r1LafRU06bTY7UeW2EiL/dFuVH/ACFY2OjRyNf2l3zHK4mCjgqky8kEcg+NFK4PcH7qg+me3m2vIhLq8ZjniaTbGm5g48PyebbhSWO3ntjPrXIvPb/9It2MNu0d00bxhlIKLkjw5MsCSV8x2lcc9+eMVjXPbQaos3VdXh0uwdurTn6OyrIyqcswZfBmTbyrNlXBHutkZ8uapvrjVD7V9Qt4Omw8pjQp4rZVWBIJkKEfkwvZm+0RwPdFe+m6BrntMRI9UeSO2GA0ky7N4DbgSoAacjd5c+UY7g5NXJ0X0LbdDw7NNUl2/rJW95z8/go9FHA+ZJJz1hj766y9uSPOZtdJdMR9IWkdvZ8hBlm9Xc+85+8+noMD0rl9bRnqQrptsxX6Qu+5dScxQBgPQjzSN5FByCBISDtwer1B1GmhBVVWlnlyIIE9+Rv/AKIPtSNhVHc9s4dM6I+lo0mpsr3VwQ9w6+7kDyxJnkRRg7VB+ZPLGoDbb1ZmenT/AEnadLKV0WBIt2NxGSzY7BnYlmAzwCeK61KV4BSlKAUpSgFKUoBSlKAUpSgFKUoBSlKAUpSgNXVdPXVoJYbgZWZHjYduGUg8jkd6hmhe0+2gtok1dpBcRII7gbDxKg2yjjj31Pap7VAdaWZsNUvFPZpBIvzEkaMf9e+o+TZKuHFEjZVsqocUS0f6U7D8+T/Lan9Kdh+fJ/ltVL0qu+es6IrPn7fbv6l0f0p2H58n+W1aeo9d6TrC7dTQSj4SQbv/AFA1UdKLPtXQfP2+3f1LBebp1zk2ifhCwH7BxXR03qjRNGOdNgSNvzlt8H97Gaq2lZvxG57P/f5Hz9vRd/Uuj+lOw/Pk/wAtqx/pLt70iPRElnuHz4ce0qD2yzORhEGclj29ASQDT+n6fLrE6QaYgeWTOAThVVRlnZgDtUcDOO7KPWrO6B9nE3T9x9J1eSPeEaNY4skAMVJLOwBb3BgbQB86kY9t1jTaXCTMe6+1ptLh79yT9O6A+nF59WkEt1PjxHAwqKM7YIlOSsa5J5JLElj3wO3SlTiwFKUoBSlKAUpSgFKUoBSlKAUpSgFKUoBSlKAUpSgFVV7YOnGhlS+txlCqw3H6mGPhS/dmQo3wyp+Jq1a1dV01NYglguvcmRo2x3wykHHz5rCyCnFxfqYWQVkXF+p850rZ1XSJenZ3ttRwXjAIYdpEOdkgHpnaQR6EEc8E61c7ODhJxZzU4OEnGXMUpSsTAVsaVpn15cwWwYr9Ik2Mw7hQrO+D6NtQgH0JFa9elnP9EuLdyxXZcQEsDggeMitz81Yg/ImttOjsjr1N1Gjsin1L30Houz6ZkeTR4RG0iqrEFjwvYAMTtz3OPePJya7dKV0R0opSlAKUpQClKUApSlAKUpQClKUApSlAKUpQClKUApSlAKUpQFa+2jSgY7e6jHMT+FIf1JPdz90ipj+8arOvoHqnQx1JZzW7kAyoQrEZ2uOY3x67XAb8K+e4y3IuF2uhKSL+a6kq6/gwIqqz691MqPEK91MzpSlVpVitPV4xLbyh/wAxj+IGR/EVuV6WelN1BNFawkKbpjHuP2V2s0jY9SEVsD1OK2VJuaSNtSbmkup9FafL48MbD7SKefmoNbFYRRCBQqdlAA+4DArOujOmFKUoBSlKAUpSgFKUoBSlKAUpSgFKUoBSlKAUpSgFKUoBSlKAVWXtV6MVUe/00EOgDXKDs6AYMoHo6AAn4qD3IFWbWE0QnUrKMqwIIPqCMEVjOCmuFmE4KcXGR81g57V+1s6tordNXMtrNk+CfyZP2ojkxN8zt8p/WVq1q52cHCTi/Q5qyDhJxfoK6PS90LHUbKSTgCdVP/mK8Q/1SiudUm6L6Ak6uXx2m8GKOVQmE3GQxurOwYsNoDAoODyCfTB3YsJSsTj6G/FhKVqcfQvClKVfHQilKUApSlAKUpQClKUApSlAKUpQClKUApSlAKUpQClKUApSlAKUpQFSe2fRjFc212mdhRreQ+gO7dCD8MlnGfjgetQSvovVtKi1yCSDUVDxyqVZT8PiPgQeQfQgGqX1f2b3+kSFLSFrqP8A4ciMgJHoJFdl2t8SMg9+O1VuXjym+OO5WZmNKcuOG5y9D6euepnZNGjVvDA3u7bUTOdoJAJJOM4APzxkVbHRGg3/AEusdvfSW8ttHGQpRWR0bcSF5yJFw2N3lPAyM5z7ezzpN+k7ZlvWBlnfxZNvuqdqqEB+0AEHPqSalNSsehVR9/UlY9Cqj7vmKUpUgkilKUApSlAKUpQClKUApSlAKUpQClKUApSlAKUpQClKUApSlAKUpQClKUApSlAKUpQClKUApSlAKUpQClKUApSlAKUpQClK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8" name="AutoShape 8" descr="data:image/jpeg;base64,/9j/4AAQSkZJRgABAQAAAQABAAD/2wCEAAkGBhMGEBUUBxMUFRUSGBkYFRgXGR8cHhgcHxcWHBcWHBoXGyYgGBwjHRQeHy8gJigpMCwsGiAxNzAqNSYrLCoBCQoKDgwOGg8PGiokHyI0LzU1KSovLDQ1MDUsNCk0NC80LywtLCkvKiwsLywsKiwsLSwpLzQpLyosKSwsLC0tL//AABEIAOEA4QMBIgACEQEDEQH/xAAcAAEAAgMBAQEAAAAAAAAAAAAABgcCBAUDCAH/xABIEAACAQMDAgMEBQgHBAsAAAABAgMABBEFEiEGMRMiQQcyUWEUFUJxgSNSU2KRkqHRFzM0coKTohYkQ7EINURjc4Oys8HC8P/EABoBAQACAwEAAAAAAAAAAAAAAAAEBQIDBgH/xAAuEQACAgECBAQFBAMAAAAAAAAAAQIDBBEhEjFR8AUiQWETFIGh0RUyUpFxweH/2gAMAwEAAhEDEQA/ALxpSlAKUpQClKUB43d5HYIXvHSNF5ZnYKoHxJbgVF7v2lQZxo8U13ju0QUR/hLKyq/+AtUU6gufpV/I3UqSIFkMdoJUIhCg4DoxHhmWQgtkndgqBjnO/VPl+IyplwRj9WWmLgRtjxSl9ESTRevYdVmEN1HLbSMMxrMY/wAr8QhjkYFh3K8HByM84k1VfeWaX6FLpQynuD/Aj4EdwRyK3NJ6tn6aATVFkubdfdlXzTRj4SL3mUD7a+f4qx5rLF8Sjb5bNn9jzJ8PlX5obr7liUqJ3vtLs1AGkMbyRhkJb4bHzdyQkX+Ig/AGub/ttftyLa0H6hmkJ/fEWM/4an2ZNVT0nJIh149ti1jFsn1K4vS3Ug6kjctG0UkL+HKhIbDbEfysPeUrICDgH4gV2q3JprVGlpp6MUpSvTwUpSgFKUoBSlKAUpSgFKUoBSlKAUpSgFKUoBSlKAUpSgPC9gjuo2W+VGjYHergFSvruB4I++qq0h45GkOjhxZsVNt4mQcEebYreYRZwU3YPJ4Chas/W7D61tZ4ckeNFJHkdxuQrkftqtNCuvp1rC+Mb40JHwO0ZH4HiqfxabVajpzfPoWvhkdbG9eRvUpSubL8AY7Vr6hejT4y8gJxgBV7sxICoo9WZiAPma2KdNiCTU8azjeEQ2Qf3SwL+MVzwZh5fmF7faqTiUK+1Qb0I+Vc6a3JIlfRegNoFuRekGedzNOR2DsFARf1URFQH1259a79KV2SSitEco229WKUpXp4KUpQClKUApSlAKUpQClKUApSlAKUpQClKUApSlAKUpQCq31Do686eR/qJYriFAzRxsxjlUcsIgQjLL8ATtPYHPerIrQ1/Um0a1nnhQyNDE8gQfaKqSF/HFaraYXLhmtUbarZ1Pig9CubPVY74lYWIdRlo3Uo6/ejgMPvxW3WpbI905uNRl8aaVQN4GFVO4jiUe6nOeck9yTxjbrjblBTarba9zq6nNwTnz9hXNtLO66pWH6NbYjeVHWfxFKxiKcFiwyHWUeGRsAIycZ4OOlWfTPUidIvNFq25LeWTxYpgMpGz4Escm3mMbx4m8+X8ockY5meHRqlbpZz5r/KImfKyNesOXqWPSsUkEoBjIIIyCOQR6EGsq6s5oUpSgFKUoBSlKAUpSgFKUoBSvzNRuXr63jvRagSE7xE0oA8NJSpYRFi2d2AOwIBYAnPA8bS5nqTfIktKUr08FKUoBSlKAUpSgFKUoBUP67154ytnppCyXCM0r9zDFkKWA/PckqpPHlY87cGQ67rMfT1tJPeHyxKTgYyx+yi57sxwoHqSKrmxikcvNqZDTzndIR2Uc7IV/UQHaPict3Y1Azsr4Fe37ny/JNw8f409+S5mxBCLZFSEYVAFUfAAYA/YKzpSuSOnFCM96UoDSs7OTQjnpyYwepiI3wN98RI2ffGUPPOannR3UDdTWizTIEJZ1O1iyNscrvRiAWQ4yDj9vcwLV4TeLHCmf8AeJoojg4JRpF8UZ9PyQfkc/DmrUtrdbNFS2UKiAKqqMBQBgAAdgAO1dN4XKydbc5arkjnvEY1xmlFaM9KUpVsVgpSlAKUrVv9Vh0oKdQljiDkKpkcLuY9lG4jJ+VAbVKUoBXA6o6wj6cGxFaW4dS0UKA5bnAZ2xiJM92b4HGSMV+651rbaC/hTF5JsA+FCjSMAexbaMRg+hcqP2VB7BZJy8+pj8vcHfIM52D/AIcAI+zGp2/M7m+0ag5mWseG28uhMxcV3y32XU1/qJb1vF1YmS5Y7mmVmVlP5sbKQ0aD3QoI475JOfeTSo/AMMSJsIOFYblycnLA+95uSTyTz3rdryublLJGe5YKqDLMewFctK6yb3be50caq4LZJHjY9U33S9rChS3dYQkWwvI8kxJCKFlOArsx4BQjnHA5Fqiqy0/pvUNSa0uo1t41jlWYQy7w4Qq6HdgYEmyTcFx5WxkmrNrrcX43Brdz+hzGR8Lj0q5ClKVKI4pSlAKUryurpLJGkumCpGpZ2PZVAyxPyAGaA9axkkEQJkIAAySeAAO5J9BUWs7e96nTx5LmSySQboIY0jLhT7jzmZHy5HOxQoXOCSRmvRumbnWcL1PcpJCMboIIzGkuP0rO7s6552KVB7HcOKAid3qR6wnFzLn6PH/Y4yMZ75umB+0+fLn3V+BY1s1PvqeAdoY/3R/Kn1PB+hj/AHR/KqK/w6++bnKS+5cUZ1VMFGMWQGlT76ng/Qx/uj+VPqeD9DH+6P5Vo/SLf5L7m79Uh/FkBpU+OkQDvFH+6P5VE9Z690XQ223MkDMM5WJPEwR3BKKQp+RIrKPgt0totP8Asfqtf8Wca9s1vl2y7hhlZWUlWVlIZXVhyCCM1s2PUl7oTZmZr2E+8rBEmX5oyhI3H6rAH4N6VzJPbdo6EhbScgeohiwfnzKDXU0v2qaJqRAcrCW9JYcY+RZQVH35xU+nwrOx94vbpvoRrszHu/dF69STaf1/Y6gwQTeHIxwEmVomJ+AEoG4/3c1IM1yotNstaizFHbzROO4VHVh/EGtX/YGw7fRl29tmW8P7vC3bP4VYQ49PPpr7FZLh18v3O7FMs4zEQw+IOf8AlWdRqbo1NNYS9J+HaSj3lVMQyj82SJMDPwcYYfEjIOa6lqUH9qsrdx/3Nyd33YlhQf6hWZiSKqm60tjql5qAuEDOkCxQKf0bQs24eo3ys6kjH9WPhU2/2ku/XSrrH/i22f2fSO1R3XWu5buGdbSCOWcfRoop3D78Ezs8piBEYSOGRV2l/NLnt3j5NUra3GL0ZvosVc1KS1Jj0zqUeq2cMlrIHUxrls+oUBg3wYEEEHkEHNat115p9m5Se8t96nBUOGYH1G1cnPyqK6hbRwJJca1oA27SzeE0DthRk+Mu5Q3YkbTJxjseKmmnaRbGJDa28KKVBVVRQACAccDHrW1uemyWv+f+GpcOu/Ir7qbU7LWpFm6eW5+lPJDucRTxxsgZRIZBIqxtiIMASN3CgdhW3U++qIP0Mf7o/lT6ng/Qx/uj+VVOVg25ElJ8K/ss8bMrojwpNkBrLpnTI9b1F/rEbhZxxSwxn3S7tKDMw+0yeEAueAST3wRPPqeD9DH+6P5VwujLVZJr2dgqyGdoNijHhxw8RLx6uHM2fhMB6CmJ4dKmzjk0xlZ8bq+CKaJTSlKuSqFKUoBSlKAVzuo9JOvWk0Cts8ZCm4jcBn4rkZHoRkV0aUBxentWlummg1VYxPbFdxjzskR1zHKqtkpnDKVJOCjckc12qjfUWnXFhI97oBVpRDslgdSROqFnjVWBBjkBdwG5B38g4GO5p9+mqRJLZtuSVVdD8QRkH+NAbFKUoBXF6s6ut+jbczao3HZEHvSN+ao/+ewrpX98mmRPLeNtSJS7n4ADJP8ACvniEXXtc1RJ7u3llsxMIyqnasUWckFvRtvmbHLHgYyuJFFKnq5bJHjehsfXWo+2aaRBMttaxANIgJ2qpOAWAwZT8ScKMZ8tSXpf2LQ6HDu6uSOVzMqDY7lQjgRrxhefEcHkHAAqwNLtLbQZjB4EMLzjCOkaqs6ovuHaMb1XPk9Rll43BdQb7qG706ViJo4m+jvklniZSIJck5LxuNjHOSUDHG8VulkPThh5Y9+p5oc2x9lOnaLGls8KzeMZd0kqq0nMZ4Vwo2YwCMYwee9cm59ith4clrYAtcJC8iyyOdweQlYCwTA2Zifjaex+eZLD1EusyaTLFx9KWV8fD/dyWX8CcfhX5ZdRi1ivLyUbxJcmG2Qd5Nm2COJf784kIPoHycAHGtWWrfV9saIqS66P1L2UxfS7C6T8mV8dI2O0Fm2opDALLkEEjAK5B+DVaHs29qkXXC+HdARXSjLJ9l8d2jzz8yp5HzHNdu4to7W2WDWES5luTloyoImkyGZtr52xocYJzsVVHcAGqfav0XNolzFedNW7IUQyzSw8IjJjBCD+rCqvf7X35zuU45Hln+70Z5y5F70qL+znrNet7JZTgSp5J1HYOAOR+qwIYfeR6GpRUGUXFuLMxXG6rtbaaDfrTtGkJ3rKjsjxsQUBRkO7cd+3aM7t2MHOK7NczqHRfr6Hww5jZXjljcAHa8bq6EqeGXcoyvGRnkd6xBpdIyXF5A/1vvZC5EJmQJK8W1cNKi8KxO7jCnbtyoORWvb9L3ekIsWh3wSFBiNJ4BMY1HCxq6yRkqo4G7cceprd6b1Sa7a4h1XYZbWRULxqVWRWijkRwrMxX3ypG48qfuHboCOjpq5mObzUrkj82NIY1/8AaZ8f4q8+kJpZZboNNJNbxyCOF5dpcuu7xwDGqgxqxVBnLblfJ7V+dUF7y6tbYzSQQzrMXaIhWdl8LZDvIJUMrSHy4by8EYrw6U6gy0cCWyQW8izfQyj7srDIEIddgCMykSKAWyN2TkUB2NX6ss9BJXU7mCNwu/Y8iqxHOMKxBOcED41r9FWjQWiyXYxLdE3E3yaTDBMjvsXbGD8EFaunQJHqd7FIquJ44LhiQDtO1oSjZHAIt1YD+/UnVdowvYUB+0pSgFKUoBSlKAxdxGCXIAHcn0qNr13HPl7G2u5rcMV+kQxh0JBwSiq3iyKDxvRCD3BI5rPrzpZurLQx20hR0JkjHlKO4VvDWRXVgybiD24IB7gV79H6ml/bKieIslv+SljmKmVGXjz7CQdwAYEcFWBHegNZ+sJJBusNOvpUHJYokR+e2O4kSRj8tvPpWXRdpJaLceJE8MUlw8lvG+NyK4VpMhSQoaYyOFzkBvTsOpc69b2c6W9xNGs0oykZYbmHPO3vgkEA+pBrfoBSlKAqr/pBa8bOyitYfeunyw+KRlTj8XKfsNdn2Y9Jz6JpyxagyJIruY3gIJ2nBxIcbZDuLcEHAxjB7QP20rLqWuWkNk6q3hR+GWOFVzNJ5ycHA8q54ParOmnsRCv17c2/jBFEs0cnhMWAG5g8bKygnJxmp0/LTCK9dzH1PDX9SEEZh6ziIhbbtu4QdisCNrkAl7Vw3IbLKMDz+lRXV9fnt3hLlZbu1DS2cyH8nqNsQPGiBTI8XaAxUZ8ygqORXQ1DqWCzz9Ua7CRz+SuQk6EfDeoWT8SzetQM3sNqjlGtACfFeOznHhFlyRIkE5SWCQAcPC5IwPIR5T5XDqu++0GdBb19NaKaxIMVk+ozW/BAMc9ms9v/AKnZT88j0rc0nUDorW0ZjMv0FTBZ26H+03rLm6mz2EcRdkLkYBLHOciqrn6uuZZTJFIUORgLgDhnccAYPmkY4xjzEYA4qVaFrKanBm8ZYyQInJnSHei7T4ZkctKsRzlkjTzMWZpCWwsyyiUY6vvn+WYplq6Hq4s5XERGoanLj6QYTiK3GW2wmU5WGJCCNo3Ox3NtJPEnk0ye4ic3skbylW2JtIhRsHblTzJjjJY84yFXOKrnp3qCOCJYn1bT7KJc4isoxn8ZbkNknuTtyT61MNLutLn5F3HctxlprjxeR6hWbYh/uqtV9kdHr3+P6M0Vb7Jnm6G1trLUSP8AeE2NtIZSwXxI2DevG5ePViPTj6Br5861Way6itZ554pUkmiMBix5IhKAI2A9RuIzk5znjsPoOs8vzOM+qPIilK19Q1CPSonlv3VI4wWdmOAB/wDvT1qGZHC1PdoN/FOh/I3jJbzg9lcK/wBHlU+m5iIiPXcnbHMlr56649tr6vAkFrH4bicvNuQgqI7jfAgBb38IpfkcggY5x9AW1wt2ivCcq6hlPxBGQf2GgNTW9Bg6hjEeppvVWDqckMjjO10ZSCrDJwQa4nUmjjQ7KB9GT/qsrLGnJLRojJLGDySxhd8frbc1K6UBFOmtWj1XULxtLkWaFo7c+JGdyiQeMrx7xwSEEbbfTd86ldYogjGEAA+ArKgFKUoBSlKAUpSgFQPrFFk1GGJ9P8Zp4T4c8c3gShkfzxmQMrbArB8Bife8pwcTyufrWiR69Hsu9w2sHjdDteNx7siMPdYZ/EEg5BIIEc6a6GNpIJtSCIQ/iLDGzyecAqjzXE35S4dVYhc4Vd3AOAamdRuw1yXRpUtupiCX4guQAqTkDOxwOIp8DO33WwSvqo6OrdSW+iAfTpBuc4REBeRz8FjjBdvwHHrQHI13rc6VfR2ltbmR5NnmMgRRv8YqMkHn/d3+GTgDOalVVvrunyTK+p6lG8RiuLWVE3EPHawM3iM6qcFmWeZinPkYL73ayM57UBQ/t1gksdWtJ7WQRFo0VJCcbHSViWJwcAeIp9fWret9SltYY0MctzKqosjqqxqzbQGkzKUG0nny7u/AqI+3bpo61p3jQDL2bb+3PhkYkHyxhWPyQ1h7HNcn1TTOZzcTCVwWmJ/Ijy7UJJLS8ecY4823K4qdLz0Rl02MfU63UN5fQwvJqU9lp8K93INw/wAsbwibvgoV8n41X19LJcYWc3jrcZSEXD7HuMhgxjtE2xwxAeZppgwC87TjAsnVNPj0hkmu0a+vWJW2VscMeT4a+5bxqPekwTgDLMcAxnU+knvp1t7uXxLy+HiX865AgtVb+zQ85jR2Gwdy21y2ewwrkl32+9AyoZOg5HO60kjMJAZZHJXykMwYjBIGxfE+OxlOASVEr0DT20aNILNpDK7PhUmMDyOpCzRxspMZliKgGKUPuGGVsPtrrWulPrstockRapLqZXAxsi+iiG2GMdgkeR8iK29L0hdQit5NZDGG/CQXJyQ9vfQloo7lWH9WzmPYSByxXOQ2KmWXSktJPvf8MxSO30nfXV5uGjXscrx48S1vrfwp4+AcM8WD6+/sYf8AKpla6vPGcapaOnGS8TLLH37DG2Un1/q8fOuHBp4upEturFBuI8/RLxPI0qgZO11wY5gBl484YAkAjcF6t/PNo1tL9Pmyixvi42gPHhD53jGFcjGcoBngbB3qvlo3y7+hmU51XFcar1PbxXUwlHjRPEoBXwot4fw2UjIYKuT8eDxnA+gqoP2GaPL1BqEt/qTPJ4C7RJISzNIy7R5mJztjBHfjctX5W3L2kodEeRFRHQrAdTSyXGss0pt7mZIYGx4cBjkZUfYB5pSoWQM+SN424Hfqaz1XFpaqIMzzTZEEMXmaQ9s8cIgPvSNhV9T6Vl0rozaLbgXpDTyky3Dgk7pWxuwTztUAIvbyqvAqGZG4mjW8bbkgiDZzuCLnOc5zjOcjP31uUpQClKUApSlAKUpQClKUApSlAKUpQHhe2MepIY76NJEb3ldQyn7wwwa1NK6btdDJOlW0EJbuY41Un5EqMmulSgI91yDdWy26/wDbJY7dv7jHM3b18JHA+ZFSHt2qNe0WLdpszkA/R9lxg/a8GRJSmQPKWEZXPpuqQ27mRFMoCsQCQDkA45AOBnHxwKAykjEoKyAEMCCD2IPcGvnLqfpVvZRq0NysbvaCUPEVYg8cmFm9GHPB99fX3sfR9aeraTFrsLw6miyRyDDKf4EEcgg8gjkHkVvou+G3ryfM8a1I30n1rY9RtPJp8jSSRqGlZkZcJyQiAj3QQRgdzzznNbE9nJptpdT4H0u7Bxn7LMNltDkE+VC6jjgsXYY3VW2r+y7UOg5jcdCyNLHkExcF8A5Csh8swB7EeYegzzWj057ZZdGVoes0nmdJfEGQoYYXKxsrBdoDhWB5x8OBUh0cXmqeq6ep5r1LafRU06bTY7UeW2EiL/dFuVH/ACFY2OjRyNf2l3zHK4mCjgqky8kEcg+NFK4PcH7qg+me3m2vIhLq8ZjniaTbGm5g48PyebbhSWO3ntjPrXIvPb/9It2MNu0d00bxhlIKLkjw5MsCSV8x2lcc9+eMVjXPbQaos3VdXh0uwdurTn6OyrIyqcswZfBmTbyrNlXBHutkZ8uapvrjVD7V9Qt4Omw8pjQp4rZVWBIJkKEfkwvZm+0RwPdFe+m6BrntMRI9UeSO2GA0ky7N4DbgSoAacjd5c+UY7g5NXJ0X0LbdDw7NNUl2/rJW95z8/go9FHA+ZJJz1hj766y9uSPOZtdJdMR9IWkdvZ8hBlm9Xc+85+8+noMD0rl9bRnqQrptsxX6Qu+5dScxQBgPQjzSN5FByCBISDtwer1B1GmhBVVWlnlyIIE9+Rv/AKIPtSNhVHc9s4dM6I+lo0mpsr3VwQ9w6+7kDyxJnkRRg7VB+ZPLGoDbb1ZmenT/AEnadLKV0WBIt2NxGSzY7BnYlmAzwCeK61KV4BSlKAUpSgFKUoBSlKAUpSgFKUoBSlKAUpSgNXVdPXVoJYbgZWZHjYduGUg8jkd6hmhe0+2gtok1dpBcRII7gbDxKg2yjjj31Pap7VAdaWZsNUvFPZpBIvzEkaMf9e+o+TZKuHFEjZVsqocUS0f6U7D8+T/Lan9Kdh+fJ/ltVL0qu+es6IrPn7fbv6l0f0p2H58n+W1aeo9d6TrC7dTQSj4SQbv/AFA1UdKLPtXQfP2+3f1LBebp1zk2ifhCwH7BxXR03qjRNGOdNgSNvzlt8H97Gaq2lZvxG57P/f5Hz9vRd/Uuj+lOw/Pk/wAtqx/pLt70iPRElnuHz4ce0qD2yzORhEGclj29ASQDT+n6fLrE6QaYgeWTOAThVVRlnZgDtUcDOO7KPWrO6B9nE3T9x9J1eSPeEaNY4skAMVJLOwBb3BgbQB86kY9t1jTaXCTMe6+1ptLh79yT9O6A+nF59WkEt1PjxHAwqKM7YIlOSsa5J5JLElj3wO3SlTiwFKUoBSlKAUpSgFKUoBSlKAUpSgFKUoBSlKAUpSgFVV7YOnGhlS+txlCqw3H6mGPhS/dmQo3wyp+Jq1a1dV01NYglguvcmRo2x3wykHHz5rCyCnFxfqYWQVkXF+p850rZ1XSJenZ3ttRwXjAIYdpEOdkgHpnaQR6EEc8E61c7ODhJxZzU4OEnGXMUpSsTAVsaVpn15cwWwYr9Ik2Mw7hQrO+D6NtQgH0JFa9elnP9EuLdyxXZcQEsDggeMitz81Yg/ImttOjsjr1N1Gjsin1L30Houz6ZkeTR4RG0iqrEFjwvYAMTtz3OPePJya7dKV0R0opSlAKUpQClKUApSlAKUpQClKUApSlAKUpQClKUApSlAKUpQFa+2jSgY7e6jHMT+FIf1JPdz90ipj+8arOvoHqnQx1JZzW7kAyoQrEZ2uOY3x67XAb8K+e4y3IuF2uhKSL+a6kq6/gwIqqz691MqPEK91MzpSlVpVitPV4xLbyh/wAxj+IGR/EVuV6WelN1BNFawkKbpjHuP2V2s0jY9SEVsD1OK2VJuaSNtSbmkup9FafL48MbD7SKefmoNbFYRRCBQqdlAA+4DArOujOmFKUoBSlKAUpSgFKUoBSlKAUpSgFKUoBSlKAUpSgFKUoBSlKAVWXtV6MVUe/00EOgDXKDs6AYMoHo6AAn4qD3IFWbWE0QnUrKMqwIIPqCMEVjOCmuFmE4KcXGR81g57V+1s6tordNXMtrNk+CfyZP2ojkxN8zt8p/WVq1q52cHCTi/Q5qyDhJxfoK6PS90LHUbKSTgCdVP/mK8Q/1SiudUm6L6Ak6uXx2m8GKOVQmE3GQxurOwYsNoDAoODyCfTB3YsJSsTj6G/FhKVqcfQvClKVfHQilKUApSlAKUpQClKUApSlAKUpQClKUApSlAKUpQClKUApSlAKUpQFSe2fRjFc212mdhRreQ+gO7dCD8MlnGfjgetQSvovVtKi1yCSDUVDxyqVZT8PiPgQeQfQgGqX1f2b3+kSFLSFrqP8A4ciMgJHoJFdl2t8SMg9+O1VuXjym+OO5WZmNKcuOG5y9D6euepnZNGjVvDA3u7bUTOdoJAJJOM4APzxkVbHRGg3/AEusdvfSW8ttHGQpRWR0bcSF5yJFw2N3lPAyM5z7ezzpN+k7ZlvWBlnfxZNvuqdqqEB+0AEHPqSalNSsehVR9/UlY9Cqj7vmKUpUgkilKUApSlAKUpQClKUApSlAKUpQClKUApSlAKUpQClKUApSlAKUpQClKUApSlAKUpQClKUApSlAKUpQClKUApSlAKUpQClK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16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533400"/>
            <a:ext cx="6248400" cy="3733800"/>
          </a:xfrm>
        </p:spPr>
        <p:txBody>
          <a:bodyPr>
            <a:noAutofit/>
          </a:bodyPr>
          <a:lstStyle/>
          <a:p>
            <a:r>
              <a:rPr lang="en-IN" sz="2000" dirty="0" smtClean="0">
                <a:latin typeface="Cambria" panose="02040503050406030204" pitchFamily="18" charset="0"/>
                <a:ea typeface="Tahoma" pitchFamily="34" charset="0"/>
                <a:cs typeface="Tahoma" pitchFamily="34" charset="0"/>
              </a:rPr>
              <a:t>Fossil fuel Power - </a:t>
            </a:r>
            <a:r>
              <a:rPr lang="en-IN" sz="2200" b="1" dirty="0" smtClean="0">
                <a:solidFill>
                  <a:srgbClr val="007434"/>
                </a:solidFill>
                <a:latin typeface="Cambria" panose="02040503050406030204" pitchFamily="18" charset="0"/>
                <a:ea typeface="Tahoma" pitchFamily="34" charset="0"/>
                <a:cs typeface="Tahoma" pitchFamily="34" charset="0"/>
              </a:rPr>
              <a:t>finite , limited &amp; depleting.</a:t>
            </a:r>
            <a:endParaRPr lang="en-IN" sz="2200" dirty="0" smtClean="0">
              <a:latin typeface="Cambria" panose="02040503050406030204" pitchFamily="18" charset="0"/>
              <a:ea typeface="Tahoma" pitchFamily="34" charset="0"/>
              <a:cs typeface="Tahoma" pitchFamily="34" charset="0"/>
            </a:endParaRPr>
          </a:p>
          <a:p>
            <a:r>
              <a:rPr lang="en-IN" sz="2000" dirty="0" smtClean="0">
                <a:latin typeface="Cambria" panose="02040503050406030204" pitchFamily="18" charset="0"/>
                <a:ea typeface="Tahoma" pitchFamily="34" charset="0"/>
                <a:cs typeface="Tahoma" pitchFamily="34" charset="0"/>
              </a:rPr>
              <a:t>Power  generation from fossil fuels</a:t>
            </a:r>
            <a:r>
              <a:rPr lang="en-IN" sz="2000" dirty="0" smtClean="0">
                <a:solidFill>
                  <a:srgbClr val="007434"/>
                </a:solidFill>
                <a:latin typeface="Cambria" panose="02040503050406030204" pitchFamily="18" charset="0"/>
                <a:ea typeface="Tahoma" pitchFamily="34" charset="0"/>
                <a:cs typeface="Tahoma" pitchFamily="34" charset="0"/>
              </a:rPr>
              <a:t>-</a:t>
            </a:r>
            <a:r>
              <a:rPr lang="en-IN" sz="2200" b="1" dirty="0" smtClean="0">
                <a:solidFill>
                  <a:srgbClr val="007434"/>
                </a:solidFill>
                <a:latin typeface="Cambria" panose="02040503050406030204" pitchFamily="18" charset="0"/>
                <a:ea typeface="Tahoma" pitchFamily="34" charset="0"/>
                <a:cs typeface="Tahoma" pitchFamily="34" charset="0"/>
              </a:rPr>
              <a:t>Emission of Green House Gases .</a:t>
            </a:r>
          </a:p>
          <a:p>
            <a:endParaRPr lang="en-IN" sz="300" dirty="0" smtClean="0">
              <a:solidFill>
                <a:schemeClr val="accent4"/>
              </a:solidFill>
              <a:latin typeface="Cambria" panose="02040503050406030204" pitchFamily="18" charset="0"/>
              <a:ea typeface="Tahoma" pitchFamily="34" charset="0"/>
              <a:cs typeface="Tahoma" pitchFamily="34" charset="0"/>
            </a:endParaRPr>
          </a:p>
          <a:p>
            <a:r>
              <a:rPr lang="en-IN" sz="2000" dirty="0" smtClean="0">
                <a:latin typeface="Cambria" panose="02040503050406030204" pitchFamily="18" charset="0"/>
                <a:ea typeface="Tahoma" pitchFamily="34" charset="0"/>
                <a:cs typeface="Tahoma" pitchFamily="34" charset="0"/>
              </a:rPr>
              <a:t>Adverse impact - </a:t>
            </a:r>
            <a:r>
              <a:rPr lang="en-IN" sz="2200" b="1" dirty="0" smtClean="0">
                <a:solidFill>
                  <a:srgbClr val="007434"/>
                </a:solidFill>
                <a:latin typeface="Cambria" panose="02040503050406030204" pitchFamily="18" charset="0"/>
                <a:ea typeface="Tahoma" pitchFamily="34" charset="0"/>
                <a:cs typeface="Tahoma" pitchFamily="34" charset="0"/>
              </a:rPr>
              <a:t>Climate Change .</a:t>
            </a:r>
          </a:p>
          <a:p>
            <a:r>
              <a:rPr lang="en-IN" sz="2000" dirty="0" smtClean="0">
                <a:latin typeface="Cambria" panose="02040503050406030204" pitchFamily="18" charset="0"/>
                <a:ea typeface="Tahoma" pitchFamily="34" charset="0"/>
                <a:cs typeface="Tahoma" pitchFamily="34" charset="0"/>
              </a:rPr>
              <a:t>Fossil Fuel Power Model-</a:t>
            </a:r>
            <a:r>
              <a:rPr lang="en-IN" sz="2000" dirty="0" smtClean="0">
                <a:solidFill>
                  <a:srgbClr val="0070C0"/>
                </a:solidFill>
                <a:latin typeface="Cambria" panose="02040503050406030204" pitchFamily="18" charset="0"/>
                <a:ea typeface="Tahoma" pitchFamily="34" charset="0"/>
                <a:cs typeface="Tahoma" pitchFamily="34" charset="0"/>
              </a:rPr>
              <a:t> </a:t>
            </a:r>
            <a:r>
              <a:rPr lang="en-IN" sz="2200" b="1" dirty="0" smtClean="0">
                <a:solidFill>
                  <a:srgbClr val="007434"/>
                </a:solidFill>
                <a:latin typeface="Cambria" panose="02040503050406030204" pitchFamily="18" charset="0"/>
                <a:ea typeface="Tahoma" pitchFamily="34" charset="0"/>
                <a:cs typeface="Tahoma" pitchFamily="34" charset="0"/>
              </a:rPr>
              <a:t>Unsustainable</a:t>
            </a:r>
          </a:p>
          <a:p>
            <a:endParaRPr lang="en-IN" sz="300" dirty="0" smtClean="0">
              <a:solidFill>
                <a:schemeClr val="accent4"/>
              </a:solidFill>
              <a:latin typeface="Cambria" panose="02040503050406030204" pitchFamily="18" charset="0"/>
              <a:ea typeface="Tahoma" pitchFamily="34" charset="0"/>
              <a:cs typeface="Tahoma" pitchFamily="34" charset="0"/>
            </a:endParaRPr>
          </a:p>
          <a:p>
            <a:endParaRPr lang="en-US" sz="100" dirty="0" smtClean="0">
              <a:solidFill>
                <a:srgbClr val="0070C0"/>
              </a:solidFill>
              <a:latin typeface="Cambria" panose="02040503050406030204" pitchFamily="18" charset="0"/>
              <a:ea typeface="Tahoma" pitchFamily="34" charset="0"/>
              <a:cs typeface="Tahoma" pitchFamily="34" charset="0"/>
            </a:endParaRPr>
          </a:p>
          <a:p>
            <a:r>
              <a:rPr lang="en-IN" sz="2000" dirty="0" smtClean="0">
                <a:latin typeface="Cambria" panose="02040503050406030204" pitchFamily="18" charset="0"/>
                <a:ea typeface="Tahoma" pitchFamily="34" charset="0"/>
                <a:cs typeface="Tahoma" pitchFamily="34" charset="0"/>
              </a:rPr>
              <a:t>Search for alternatives </a:t>
            </a:r>
            <a:r>
              <a:rPr lang="en-IN" sz="2200" b="1" dirty="0" smtClean="0">
                <a:solidFill>
                  <a:srgbClr val="007434"/>
                </a:solidFill>
                <a:latin typeface="Cambria" panose="02040503050406030204" pitchFamily="18" charset="0"/>
                <a:ea typeface="Tahoma" pitchFamily="34" charset="0"/>
                <a:cs typeface="Tahoma" pitchFamily="34" charset="0"/>
              </a:rPr>
              <a:t>-Renewable, Cleaner &amp; MOST IMPORTANTLY SUSTAINABLE  POWER </a:t>
            </a:r>
          </a:p>
          <a:p>
            <a:endParaRPr lang="en-IN" sz="300" dirty="0" smtClean="0">
              <a:solidFill>
                <a:srgbClr val="C00000"/>
              </a:solidFill>
              <a:latin typeface="Cambria" panose="02040503050406030204" pitchFamily="18" charset="0"/>
              <a:ea typeface="Tahoma" pitchFamily="34" charset="0"/>
              <a:cs typeface="Tahoma" pitchFamily="34" charset="0"/>
            </a:endParaRPr>
          </a:p>
          <a:p>
            <a:r>
              <a:rPr lang="en-IN" sz="2000" dirty="0" smtClean="0">
                <a:latin typeface="Cambria" panose="02040503050406030204" pitchFamily="18" charset="0"/>
                <a:ea typeface="Tahoma" pitchFamily="34" charset="0"/>
                <a:cs typeface="Tahoma" pitchFamily="34" charset="0"/>
              </a:rPr>
              <a:t>Hydro-Power, Solar, Wind – </a:t>
            </a:r>
            <a:r>
              <a:rPr lang="en-IN" sz="2200" b="1" dirty="0" smtClean="0">
                <a:solidFill>
                  <a:srgbClr val="007434"/>
                </a:solidFill>
                <a:latin typeface="Cambria" panose="02040503050406030204" pitchFamily="18" charset="0"/>
                <a:ea typeface="Tahoma" pitchFamily="34" charset="0"/>
                <a:cs typeface="Tahoma" pitchFamily="34" charset="0"/>
              </a:rPr>
              <a:t>Green ,Clean and perpetual in Nature</a:t>
            </a:r>
          </a:p>
        </p:txBody>
      </p:sp>
      <p:pic>
        <p:nvPicPr>
          <p:cNvPr id="4" name="Picture 4" descr="Solar Hou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2667000"/>
            <a:ext cx="2654478" cy="2133600"/>
          </a:xfrm>
          <a:prstGeom prst="rect">
            <a:avLst/>
          </a:prstGeom>
          <a:noFill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6200" y="103257"/>
            <a:ext cx="9144000" cy="533400"/>
          </a:xfrm>
          <a:solidFill>
            <a:schemeClr val="bg1"/>
          </a:solidFill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en-US" dirty="0">
                <a:solidFill>
                  <a:srgbClr val="35178B"/>
                </a:solidFill>
                <a:latin typeface="Arial Black" panose="020B0A04020102020204" pitchFamily="34" charset="0"/>
              </a:rPr>
              <a:t>Need for Alternatives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04800" y="4800600"/>
            <a:ext cx="5791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IN" sz="2400" b="1" u="sng" dirty="0" smtClean="0">
                <a:solidFill>
                  <a:srgbClr val="005392"/>
                </a:solidFill>
                <a:latin typeface="Cambria" panose="02040503050406030204" pitchFamily="18" charset="0"/>
                <a:ea typeface="Tahoma" pitchFamily="34" charset="0"/>
                <a:cs typeface="Tahoma" pitchFamily="34" charset="0"/>
              </a:rPr>
              <a:t>HYDRO POWER – A GOOD ALTERNATIVE</a:t>
            </a:r>
            <a:r>
              <a:rPr lang="en-IN" sz="2000" b="1" u="sng" dirty="0" smtClean="0">
                <a:solidFill>
                  <a:srgbClr val="00B050"/>
                </a:solidFill>
                <a:latin typeface="Cambria" panose="02040503050406030204" pitchFamily="18" charset="0"/>
                <a:ea typeface="Tahoma" pitchFamily="34" charset="0"/>
                <a:cs typeface="Tahoma" pitchFamily="34" charset="0"/>
              </a:rPr>
              <a:t> </a:t>
            </a:r>
            <a:endParaRPr lang="en-US" sz="2000" b="1" u="sng" dirty="0" smtClean="0">
              <a:solidFill>
                <a:srgbClr val="00B050"/>
              </a:solidFill>
              <a:latin typeface="Cambria" panose="02040503050406030204" pitchFamily="18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5334000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mbria" panose="02040503050406030204" pitchFamily="18" charset="0"/>
              </a:rPr>
              <a:t>Hydropower-Most Attractive, Sustainable, Technically proven  and Affordable  alternate.</a:t>
            </a:r>
            <a:endParaRPr lang="en-US" sz="2000" dirty="0">
              <a:latin typeface="Cambria" panose="02040503050406030204" pitchFamily="18" charset="0"/>
            </a:endParaRPr>
          </a:p>
        </p:txBody>
      </p:sp>
      <p:pic>
        <p:nvPicPr>
          <p:cNvPr id="10" name="Picture 2" descr="https://encrypted-tbn0.gstatic.com/images?q=tbn:ANd9GcTxpP5gXnaDrI6t-_PSTss6bSryy2RCJWc28u-1CbBBP5UK_ar25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685800"/>
            <a:ext cx="2514600" cy="2013684"/>
          </a:xfrm>
          <a:prstGeom prst="rect">
            <a:avLst/>
          </a:prstGeom>
          <a:noFill/>
        </p:spPr>
      </p:pic>
      <p:pic>
        <p:nvPicPr>
          <p:cNvPr id="11" name="Picture 2" descr="Hydro Da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0310" y="4648200"/>
            <a:ext cx="2625090" cy="1981200"/>
          </a:xfrm>
          <a:prstGeom prst="rect">
            <a:avLst/>
          </a:prstGeom>
          <a:noFill/>
        </p:spPr>
      </p:pic>
      <p:pic>
        <p:nvPicPr>
          <p:cNvPr id="14" name="Picture 18" descr="WAPCOS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21675" y="0"/>
            <a:ext cx="8223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11"/>
          <p:cNvSpPr/>
          <p:nvPr/>
        </p:nvSpPr>
        <p:spPr>
          <a:xfrm>
            <a:off x="0" y="6629400"/>
            <a:ext cx="3810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981200" y="762000"/>
            <a:ext cx="4876800" cy="3352800"/>
          </a:xfrm>
        </p:spPr>
        <p:txBody>
          <a:bodyPr>
            <a:noAutofit/>
          </a:bodyPr>
          <a:lstStyle/>
          <a:p>
            <a:pPr lvl="0"/>
            <a:r>
              <a:rPr lang="en-US" sz="2000" b="1" dirty="0" smtClean="0">
                <a:ln w="11430"/>
                <a:latin typeface="Cambria" panose="02040503050406030204" pitchFamily="18" charset="0"/>
              </a:rPr>
              <a:t>Perpetual in Nature</a:t>
            </a:r>
          </a:p>
          <a:p>
            <a:pPr lvl="0"/>
            <a:r>
              <a:rPr lang="en-US" sz="2000" b="1" dirty="0" smtClean="0">
                <a:ln w="11430"/>
                <a:latin typeface="Cambria" panose="02040503050406030204" pitchFamily="18" charset="0"/>
              </a:rPr>
              <a:t>Affordable</a:t>
            </a:r>
          </a:p>
          <a:p>
            <a:pPr lvl="0"/>
            <a:r>
              <a:rPr lang="en-US" sz="2000" b="1" dirty="0" smtClean="0">
                <a:ln w="11430"/>
                <a:latin typeface="Cambria" panose="02040503050406030204" pitchFamily="18" charset="0"/>
              </a:rPr>
              <a:t>Mitigates Climate </a:t>
            </a:r>
            <a:r>
              <a:rPr lang="en-US" sz="2000" b="1" dirty="0">
                <a:ln w="11430"/>
                <a:latin typeface="Cambria" panose="02040503050406030204" pitchFamily="18" charset="0"/>
              </a:rPr>
              <a:t>change</a:t>
            </a:r>
            <a:endParaRPr lang="en-IN" sz="2000" b="1" dirty="0">
              <a:ln w="11430"/>
              <a:latin typeface="Cambria" panose="02040503050406030204" pitchFamily="18" charset="0"/>
            </a:endParaRPr>
          </a:p>
          <a:p>
            <a:pPr lvl="0"/>
            <a:r>
              <a:rPr lang="en-US" sz="2000" b="1" dirty="0" smtClean="0">
                <a:ln w="11430"/>
                <a:latin typeface="Cambria" panose="02040503050406030204" pitchFamily="18" charset="0"/>
              </a:rPr>
              <a:t>Flood </a:t>
            </a:r>
            <a:r>
              <a:rPr lang="en-US" sz="2000" b="1" dirty="0">
                <a:ln w="11430"/>
                <a:latin typeface="Cambria" panose="02040503050406030204" pitchFamily="18" charset="0"/>
              </a:rPr>
              <a:t>and </a:t>
            </a:r>
            <a:r>
              <a:rPr lang="en-US" sz="2000" b="1" dirty="0" smtClean="0">
                <a:ln w="11430"/>
                <a:latin typeface="Cambria" panose="02040503050406030204" pitchFamily="18" charset="0"/>
              </a:rPr>
              <a:t>Drought </a:t>
            </a:r>
            <a:r>
              <a:rPr lang="en-US" sz="2000" b="1" dirty="0">
                <a:ln w="11430"/>
                <a:latin typeface="Cambria" panose="02040503050406030204" pitchFamily="18" charset="0"/>
              </a:rPr>
              <a:t>protection.</a:t>
            </a:r>
            <a:endParaRPr lang="en-IN" sz="2000" b="1" dirty="0">
              <a:ln w="11430"/>
              <a:latin typeface="Cambria" panose="02040503050406030204" pitchFamily="18" charset="0"/>
            </a:endParaRPr>
          </a:p>
          <a:p>
            <a:pPr lvl="0"/>
            <a:r>
              <a:rPr lang="en-US" sz="2000" b="1" dirty="0" smtClean="0">
                <a:ln w="11430"/>
                <a:latin typeface="Cambria" panose="02040503050406030204" pitchFamily="18" charset="0"/>
              </a:rPr>
              <a:t>Supports biodiversity</a:t>
            </a:r>
          </a:p>
          <a:p>
            <a:pPr lvl="0"/>
            <a:r>
              <a:rPr lang="en-US" sz="2000" b="1" dirty="0" smtClean="0">
                <a:ln w="11430"/>
                <a:latin typeface="Cambria" panose="02040503050406030204" pitchFamily="18" charset="0"/>
              </a:rPr>
              <a:t>Provides Peak Power</a:t>
            </a:r>
          </a:p>
          <a:p>
            <a:pPr lvl="0"/>
            <a:r>
              <a:rPr lang="en-US" sz="2000" b="1" dirty="0" smtClean="0">
                <a:ln w="11430"/>
                <a:latin typeface="Cambria" panose="02040503050406030204" pitchFamily="18" charset="0"/>
              </a:rPr>
              <a:t>Large potential Available</a:t>
            </a:r>
          </a:p>
          <a:p>
            <a:pPr lvl="0"/>
            <a:r>
              <a:rPr lang="en-US" sz="2000" b="1" dirty="0" smtClean="0">
                <a:ln w="11430"/>
                <a:solidFill>
                  <a:srgbClr val="007434"/>
                </a:solidFill>
                <a:latin typeface="Cambria" panose="02040503050406030204" pitchFamily="18" charset="0"/>
              </a:rPr>
              <a:t>Reduced Global Warming-Supports Water preservation </a:t>
            </a:r>
            <a:endParaRPr lang="en-US" sz="2000" b="1" dirty="0">
              <a:ln w="11430"/>
              <a:solidFill>
                <a:srgbClr val="007434"/>
              </a:solidFill>
              <a:latin typeface="Cambria" panose="02040503050406030204" pitchFamily="18" charset="0"/>
            </a:endParaRPr>
          </a:p>
          <a:p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371600" y="152400"/>
            <a:ext cx="11201400" cy="5232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sz="2800" dirty="0">
                <a:solidFill>
                  <a:srgbClr val="35178B"/>
                </a:solidFill>
                <a:latin typeface="Arial Black" panose="020B0A04020102020204" pitchFamily="34" charset="0"/>
                <a:ea typeface="+mj-ea"/>
                <a:cs typeface="+mj-cs"/>
              </a:rPr>
              <a:t>KEY ADVANATAGES OF HYDROPOWER </a:t>
            </a:r>
            <a:endParaRPr lang="en-US" sz="2800" dirty="0">
              <a:solidFill>
                <a:srgbClr val="35178B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4191000"/>
            <a:ext cx="8991600" cy="2514600"/>
            <a:chOff x="0" y="4267200"/>
            <a:chExt cx="9144000" cy="2590800"/>
          </a:xfrm>
        </p:grpSpPr>
        <p:pic>
          <p:nvPicPr>
            <p:cNvPr id="6" name="Picture 5" descr="ppt-diagram-chart-b1.jpg"/>
            <p:cNvPicPr>
              <a:picLocks noChangeAspect="1"/>
            </p:cNvPicPr>
            <p:nvPr/>
          </p:nvPicPr>
          <p:blipFill rotWithShape="1">
            <a:blip r:embed="rId2" cstate="print"/>
            <a:srcRect l="4286" t="11905" r="4286" b="3823"/>
            <a:stretch/>
          </p:blipFill>
          <p:spPr>
            <a:xfrm>
              <a:off x="0" y="4267200"/>
              <a:ext cx="9144000" cy="25908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207172" y="4495800"/>
              <a:ext cx="627468" cy="234072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Flood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47160" y="4648200"/>
              <a:ext cx="1176633" cy="234072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100"/>
              </a:lvl1pPr>
            </a:lstStyle>
            <a:p>
              <a:r>
                <a:rPr lang="en-US" dirty="0"/>
                <a:t>Climate Change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248400" y="4495800"/>
              <a:ext cx="767255" cy="234072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Drough</a:t>
              </a:r>
              <a:r>
                <a:rPr lang="en-US" sz="1100" dirty="0" smtClean="0"/>
                <a:t>t</a:t>
              </a:r>
            </a:p>
          </p:txBody>
        </p:sp>
      </p:grpSp>
      <p:pic>
        <p:nvPicPr>
          <p:cNvPr id="2052" name="Picture 4" descr="http://studentmedia.uab.edu/wp-content/uploads/2012/09/causes-of-global-warm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799" y="1219200"/>
            <a:ext cx="1816137" cy="2209800"/>
          </a:xfrm>
          <a:prstGeom prst="roundRect">
            <a:avLst/>
          </a:prstGeom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blakebranson.com/wp-content/uploads/2012/06/draugh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1676400" cy="1134702"/>
          </a:xfrm>
          <a:prstGeom prst="roundRect">
            <a:avLst/>
          </a:prstGeom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blog.jiarenlau.com/wp-content/uploads/2011/01/toowoomba-flash-flood-2011-44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10" y="2400172"/>
            <a:ext cx="1600200" cy="1093745"/>
          </a:xfrm>
          <a:prstGeom prst="roundRect">
            <a:avLst/>
          </a:prstGeom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G:\LOGO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61363" y="0"/>
            <a:ext cx="78263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Oval 13"/>
          <p:cNvSpPr/>
          <p:nvPr/>
        </p:nvSpPr>
        <p:spPr>
          <a:xfrm>
            <a:off x="0" y="6629400"/>
            <a:ext cx="3810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2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/>
          <p:nvPr/>
        </p:nvGrpSpPr>
        <p:grpSpPr>
          <a:xfrm>
            <a:off x="5908955" y="1295401"/>
            <a:ext cx="1981200" cy="1676399"/>
            <a:chOff x="6551384" y="1953945"/>
            <a:chExt cx="2516416" cy="25146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384" y="1953945"/>
              <a:ext cx="2516416" cy="2514600"/>
            </a:xfrm>
            <a:prstGeom prst="rect">
              <a:avLst/>
            </a:prstGeom>
          </p:spPr>
        </p:pic>
        <p:pic>
          <p:nvPicPr>
            <p:cNvPr id="10" name="Picture 9" descr="images (3).jpg"/>
            <p:cNvPicPr>
              <a:picLocks noChangeAspect="1"/>
            </p:cNvPicPr>
            <p:nvPr/>
          </p:nvPicPr>
          <p:blipFill>
            <a:blip r:embed="rId3" cstate="print"/>
            <a:srcRect l="12355" r="62935" b="54639"/>
            <a:stretch>
              <a:fillRect/>
            </a:stretch>
          </p:blipFill>
          <p:spPr>
            <a:xfrm>
              <a:off x="7543800" y="2819400"/>
              <a:ext cx="573067" cy="7879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7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414341" y="1219200"/>
            <a:ext cx="5072059" cy="2057400"/>
          </a:xfrm>
        </p:spPr>
        <p:txBody>
          <a:bodyPr>
            <a:normAutofit/>
          </a:bodyPr>
          <a:lstStyle/>
          <a:p>
            <a:pPr marL="0" algn="just" eaLnBrk="1" hangingPunct="1">
              <a:lnSpc>
                <a:spcPct val="80000"/>
              </a:lnSpc>
              <a:buFontTx/>
              <a:buNone/>
            </a:pPr>
            <a:r>
              <a:rPr lang="en-GB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anose="02040503050406030204" pitchFamily="18" charset="0"/>
              </a:rPr>
              <a:t>Preservation of water Ensures basic needs such as: </a:t>
            </a:r>
          </a:p>
          <a:p>
            <a:pPr marL="0" algn="just" eaLnBrk="1" hangingPunct="1">
              <a:lnSpc>
                <a:spcPct val="80000"/>
              </a:lnSpc>
              <a:buFontTx/>
              <a:buNone/>
            </a:pPr>
            <a:endParaRPr lang="en-GB" sz="300" b="1" dirty="0" smtClean="0">
              <a:ln w="11430"/>
              <a:solidFill>
                <a:srgbClr val="00743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en-GB" sz="1800" b="1" dirty="0" smtClean="0">
                <a:solidFill>
                  <a:srgbClr val="007434"/>
                </a:solidFill>
                <a:latin typeface="Cambria" panose="02040503050406030204" pitchFamily="18" charset="0"/>
              </a:rPr>
              <a:t>Drinking </a:t>
            </a:r>
            <a:r>
              <a:rPr lang="en-GB" sz="1800" b="1" dirty="0">
                <a:solidFill>
                  <a:srgbClr val="007434"/>
                </a:solidFill>
                <a:latin typeface="Cambria" panose="02040503050406030204" pitchFamily="18" charset="0"/>
              </a:rPr>
              <a:t>water </a:t>
            </a:r>
          </a:p>
          <a:p>
            <a:pPr algn="just">
              <a:lnSpc>
                <a:spcPct val="80000"/>
              </a:lnSpc>
            </a:pPr>
            <a:r>
              <a:rPr lang="en-GB" sz="1800" b="1" dirty="0" smtClean="0">
                <a:solidFill>
                  <a:srgbClr val="007434"/>
                </a:solidFill>
                <a:latin typeface="Cambria" panose="02040503050406030204" pitchFamily="18" charset="0"/>
              </a:rPr>
              <a:t>Irrigation </a:t>
            </a:r>
            <a:r>
              <a:rPr lang="en-GB" sz="1800" b="1" dirty="0">
                <a:solidFill>
                  <a:srgbClr val="007434"/>
                </a:solidFill>
                <a:latin typeface="Cambria" panose="02040503050406030204" pitchFamily="18" charset="0"/>
              </a:rPr>
              <a:t>supplies</a:t>
            </a:r>
          </a:p>
          <a:p>
            <a:pPr algn="just">
              <a:lnSpc>
                <a:spcPct val="80000"/>
              </a:lnSpc>
            </a:pPr>
            <a:r>
              <a:rPr lang="en-GB" sz="1800" b="1" dirty="0">
                <a:solidFill>
                  <a:srgbClr val="007434"/>
                </a:solidFill>
                <a:latin typeface="Cambria" panose="02040503050406030204" pitchFamily="18" charset="0"/>
              </a:rPr>
              <a:t>Ecological requirements</a:t>
            </a:r>
          </a:p>
          <a:p>
            <a:pPr algn="just">
              <a:lnSpc>
                <a:spcPct val="80000"/>
              </a:lnSpc>
            </a:pPr>
            <a:r>
              <a:rPr lang="en-GB" sz="1800" b="1" dirty="0">
                <a:solidFill>
                  <a:srgbClr val="007434"/>
                </a:solidFill>
                <a:latin typeface="Cambria" panose="02040503050406030204" pitchFamily="18" charset="0"/>
              </a:rPr>
              <a:t>Food security, etc</a:t>
            </a:r>
            <a:r>
              <a:rPr lang="en-GB" sz="1800" b="1" dirty="0" smtClean="0">
                <a:solidFill>
                  <a:srgbClr val="007434"/>
                </a:solidFill>
                <a:latin typeface="Cambria" panose="02040503050406030204" pitchFamily="18" charset="0"/>
              </a:rPr>
              <a:t>.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n-GB" sz="2400" b="1" dirty="0">
              <a:ln w="11430"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32" name="Rectangle 5"/>
          <p:cNvSpPr txBox="1">
            <a:spLocks noChangeArrowheads="1"/>
          </p:cNvSpPr>
          <p:nvPr/>
        </p:nvSpPr>
        <p:spPr>
          <a:xfrm>
            <a:off x="3124200" y="3276600"/>
            <a:ext cx="5728845" cy="19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>
              <a:lnSpc>
                <a:spcPct val="80000"/>
              </a:lnSpc>
              <a:buFontTx/>
              <a:buNone/>
            </a:pPr>
            <a:r>
              <a:rPr lang="en-GB" sz="2400" b="1" dirty="0" smtClean="0">
                <a:ln w="11430"/>
                <a:latin typeface="Cambria" panose="02040503050406030204" pitchFamily="18" charset="0"/>
              </a:rPr>
              <a:t>Continuous Water Availability along with Energy supply offers :</a:t>
            </a:r>
          </a:p>
          <a:p>
            <a:pPr marL="0" algn="just">
              <a:lnSpc>
                <a:spcPct val="80000"/>
              </a:lnSpc>
              <a:buFontTx/>
              <a:buNone/>
            </a:pPr>
            <a:endParaRPr lang="en-GB" sz="500" b="1" dirty="0" smtClean="0">
              <a:ln w="11430"/>
              <a:solidFill>
                <a:srgbClr val="00743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en-GB" sz="1800" b="1" dirty="0" smtClean="0">
                <a:solidFill>
                  <a:srgbClr val="007434"/>
                </a:solidFill>
                <a:latin typeface="Cambria" panose="02040503050406030204" pitchFamily="18" charset="0"/>
              </a:rPr>
              <a:t>Source of  livelihood</a:t>
            </a:r>
          </a:p>
          <a:p>
            <a:pPr algn="just">
              <a:lnSpc>
                <a:spcPct val="80000"/>
              </a:lnSpc>
            </a:pPr>
            <a:r>
              <a:rPr lang="en-GB" sz="1800" b="1" dirty="0" smtClean="0">
                <a:solidFill>
                  <a:srgbClr val="007434"/>
                </a:solidFill>
                <a:latin typeface="Cambria" panose="02040503050406030204" pitchFamily="18" charset="0"/>
              </a:rPr>
              <a:t>Furthering education/literacy</a:t>
            </a:r>
          </a:p>
          <a:p>
            <a:pPr algn="just">
              <a:lnSpc>
                <a:spcPct val="80000"/>
              </a:lnSpc>
            </a:pPr>
            <a:r>
              <a:rPr lang="en-GB" sz="1800" b="1" dirty="0" smtClean="0">
                <a:solidFill>
                  <a:srgbClr val="007434"/>
                </a:solidFill>
                <a:latin typeface="Cambria" panose="02040503050406030204" pitchFamily="18" charset="0"/>
              </a:rPr>
              <a:t>Sustainable power development</a:t>
            </a:r>
          </a:p>
          <a:p>
            <a:pPr algn="just">
              <a:lnSpc>
                <a:spcPct val="80000"/>
              </a:lnSpc>
              <a:buNone/>
            </a:pPr>
            <a:endParaRPr lang="en-GB" sz="1800" b="1" dirty="0" smtClean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endParaRPr lang="en-GB" sz="2400" b="1" dirty="0">
              <a:ln w="11430"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33" name="Picture 32" descr="business_process_management_diagram_3d_doing_ziggling_powerpoint_slides_1.jpg"/>
          <p:cNvPicPr>
            <a:picLocks noChangeAspect="1"/>
          </p:cNvPicPr>
          <p:nvPr/>
        </p:nvPicPr>
        <p:blipFill>
          <a:blip r:embed="rId4" cstate="print"/>
          <a:srcRect t="10000" r="42857"/>
          <a:stretch>
            <a:fillRect/>
          </a:stretch>
        </p:blipFill>
        <p:spPr>
          <a:xfrm>
            <a:off x="533400" y="3332020"/>
            <a:ext cx="1614045" cy="1544780"/>
          </a:xfrm>
          <a:prstGeom prst="rect">
            <a:avLst/>
          </a:prstGeom>
        </p:spPr>
      </p:pic>
      <p:pic>
        <p:nvPicPr>
          <p:cNvPr id="36" name="Picture 35" descr="lt_diagram_success_co_47_powerpoint_templates_title_slide.jpg"/>
          <p:cNvPicPr>
            <a:picLocks noChangeAspect="1"/>
          </p:cNvPicPr>
          <p:nvPr/>
        </p:nvPicPr>
        <p:blipFill>
          <a:blip r:embed="rId5" cstate="print"/>
          <a:srcRect t="16574" r="43333"/>
          <a:stretch>
            <a:fillRect/>
          </a:stretch>
        </p:blipFill>
        <p:spPr>
          <a:xfrm>
            <a:off x="2362200" y="4922370"/>
            <a:ext cx="2667000" cy="1859428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1026" name="Picture 2" descr="http://www.pratibhaplus.com/App_UpLoad/higher-education_mainimage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820" y="4791127"/>
            <a:ext cx="2403780" cy="1962122"/>
          </a:xfrm>
          <a:prstGeom prst="roundRect">
            <a:avLst/>
          </a:prstGeom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0" y="457200"/>
            <a:ext cx="8610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t-PT" sz="2800" dirty="0">
                <a:solidFill>
                  <a:srgbClr val="35178B"/>
                </a:solidFill>
                <a:latin typeface="Arial Black" panose="020B0A04020102020204" pitchFamily="34" charset="0"/>
                <a:ea typeface="+mj-ea"/>
                <a:cs typeface="+mj-cs"/>
              </a:rPr>
              <a:t>HYDROPOWER- SUPPORTS PRESERVATION OF WATER RESOURCES  </a:t>
            </a:r>
          </a:p>
        </p:txBody>
      </p:sp>
      <p:pic>
        <p:nvPicPr>
          <p:cNvPr id="13" name="Picture 8" descr="G:\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61363" y="0"/>
            <a:ext cx="78263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11"/>
          <p:cNvSpPr/>
          <p:nvPr/>
        </p:nvSpPr>
        <p:spPr>
          <a:xfrm>
            <a:off x="0" y="6629400"/>
            <a:ext cx="3810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94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165933"/>
              </p:ext>
            </p:extLst>
          </p:nvPr>
        </p:nvGraphicFramePr>
        <p:xfrm>
          <a:off x="4343400" y="685800"/>
          <a:ext cx="48006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itle 1"/>
          <p:cNvSpPr txBox="1">
            <a:spLocks/>
          </p:cNvSpPr>
          <p:nvPr/>
        </p:nvSpPr>
        <p:spPr>
          <a:xfrm>
            <a:off x="0" y="457200"/>
            <a:ext cx="8534400" cy="762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cap="small" dirty="0" smtClean="0">
                <a:ln>
                  <a:solidFill>
                    <a:schemeClr val="tx1"/>
                  </a:solidFill>
                </a:ln>
                <a:latin typeface="Cambria" panose="02040503050406030204" pitchFamily="18" charset="0"/>
              </a:rPr>
              <a:t>Hydropower Scenario – Africa exploits only </a:t>
            </a:r>
            <a:r>
              <a:rPr lang="en-US" sz="2200" b="1" cap="small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</a:rPr>
              <a:t>7%</a:t>
            </a:r>
            <a:r>
              <a:rPr lang="en-US" sz="2200" b="1" cap="small" dirty="0" smtClean="0">
                <a:ln>
                  <a:solidFill>
                    <a:schemeClr val="tx1"/>
                  </a:solidFill>
                </a:ln>
                <a:latin typeface="Cambria" panose="02040503050406030204" pitchFamily="18" charset="0"/>
              </a:rPr>
              <a:t> of its Hydro Potential</a:t>
            </a:r>
            <a:endParaRPr lang="en-US" sz="2200" b="1" cap="small" dirty="0">
              <a:ln>
                <a:solidFill>
                  <a:schemeClr val="tx1"/>
                </a:solidFill>
              </a:ln>
              <a:latin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95400" y="3657600"/>
            <a:ext cx="4572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2290658777"/>
              </p:ext>
            </p:extLst>
          </p:nvPr>
        </p:nvGraphicFramePr>
        <p:xfrm>
          <a:off x="0" y="762000"/>
          <a:ext cx="4419600" cy="586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itle 3"/>
          <p:cNvSpPr>
            <a:spLocks noGrp="1"/>
          </p:cNvSpPr>
          <p:nvPr/>
        </p:nvSpPr>
        <p:spPr>
          <a:xfrm>
            <a:off x="-76200" y="61556"/>
            <a:ext cx="8686800" cy="5078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bIns="91440" anchor="b" anchorCtr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GB" sz="2400" dirty="0">
                <a:solidFill>
                  <a:srgbClr val="35178B"/>
                </a:solidFill>
                <a:latin typeface="Arial Black" panose="020B0A04020102020204" pitchFamily="34" charset="0"/>
                <a:ea typeface="+mj-ea"/>
                <a:cs typeface="+mj-cs"/>
              </a:rPr>
              <a:t>SCOPE OF HYDROPOWER GENERATION IN AFRICA </a:t>
            </a:r>
            <a:endParaRPr lang="en-US" sz="2400" dirty="0">
              <a:solidFill>
                <a:srgbClr val="35178B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pic>
        <p:nvPicPr>
          <p:cNvPr id="8" name="Picture 8" descr="G:\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61363" y="0"/>
            <a:ext cx="78263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914400" y="57150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Arial Black" pitchFamily="34" charset="0"/>
              </a:rPr>
              <a:t>ECONOMICAL  POTENTIAL</a:t>
            </a:r>
            <a:endParaRPr lang="en-US" sz="1000" b="1" dirty="0">
              <a:latin typeface="Arial Black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9600" y="5410200"/>
            <a:ext cx="152400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09600" y="5867400"/>
            <a:ext cx="152400" cy="76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4400" y="53340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Arial Black" pitchFamily="34" charset="0"/>
              </a:rPr>
              <a:t>TECHNICAL POTENTIAL</a:t>
            </a:r>
            <a:endParaRPr lang="en-US" sz="1000" b="1" dirty="0">
              <a:latin typeface="Arial Black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flipV="1">
            <a:off x="609600" y="6172200"/>
            <a:ext cx="152400" cy="762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87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www.solarenergy.gen.in/wp-content/uploads/2011/10/solar-energy-working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2190750" cy="180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13849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GB" sz="2800" dirty="0">
                <a:solidFill>
                  <a:srgbClr val="35178B"/>
                </a:solidFill>
                <a:latin typeface="Arial Black" panose="020B0A04020102020204" pitchFamily="34" charset="0"/>
                <a:ea typeface="+mj-ea"/>
                <a:cs typeface="+mj-cs"/>
              </a:rPr>
              <a:t>Opportunity for </a:t>
            </a:r>
          </a:p>
          <a:p>
            <a:pPr algn="ctr">
              <a:spcBef>
                <a:spcPct val="0"/>
              </a:spcBef>
              <a:defRPr/>
            </a:pPr>
            <a:r>
              <a:rPr lang="en-GB" sz="2800" dirty="0">
                <a:solidFill>
                  <a:srgbClr val="35178B"/>
                </a:solidFill>
                <a:latin typeface="Arial Black" panose="020B0A04020102020204" pitchFamily="34" charset="0"/>
                <a:ea typeface="+mj-ea"/>
                <a:cs typeface="+mj-cs"/>
              </a:rPr>
              <a:t>Other Renewable sources </a:t>
            </a:r>
          </a:p>
          <a:p>
            <a:pPr algn="ctr">
              <a:spcBef>
                <a:spcPct val="0"/>
              </a:spcBef>
              <a:defRPr/>
            </a:pPr>
            <a:r>
              <a:rPr lang="en-GB" sz="2800" dirty="0">
                <a:solidFill>
                  <a:srgbClr val="35178B"/>
                </a:solidFill>
                <a:latin typeface="Arial Black" panose="020B0A04020102020204" pitchFamily="34" charset="0"/>
                <a:ea typeface="+mj-ea"/>
                <a:cs typeface="+mj-cs"/>
              </a:rPr>
              <a:t>of Power in Africa</a:t>
            </a:r>
            <a:endParaRPr lang="en-US" sz="2800" dirty="0">
              <a:solidFill>
                <a:srgbClr val="35178B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2438400" y="1651000"/>
            <a:ext cx="3886200" cy="1752600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GB" sz="2800" b="1" dirty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anose="02040503050406030204" pitchFamily="18" charset="0"/>
              </a:rPr>
              <a:t>Solar Energy</a:t>
            </a:r>
          </a:p>
          <a:p>
            <a:pPr algn="just">
              <a:lnSpc>
                <a:spcPct val="80000"/>
              </a:lnSpc>
            </a:pPr>
            <a:r>
              <a:rPr lang="en-GB" sz="1800" b="1" dirty="0" smtClean="0">
                <a:solidFill>
                  <a:srgbClr val="007434"/>
                </a:solidFill>
                <a:latin typeface="Cambria" panose="02040503050406030204" pitchFamily="18" charset="0"/>
              </a:rPr>
              <a:t>Most countries receive 325 days per year bright sunlight.</a:t>
            </a:r>
          </a:p>
          <a:p>
            <a:pPr algn="just">
              <a:lnSpc>
                <a:spcPct val="80000"/>
              </a:lnSpc>
            </a:pPr>
            <a:r>
              <a:rPr lang="en-GB" sz="1800" b="1" dirty="0" smtClean="0">
                <a:solidFill>
                  <a:srgbClr val="007434"/>
                </a:solidFill>
                <a:latin typeface="Cambria" panose="02040503050406030204" pitchFamily="18" charset="0"/>
              </a:rPr>
              <a:t>Energy could be delivered, virtually anywhere without large scale  grid level infrastructure</a:t>
            </a:r>
          </a:p>
          <a:p>
            <a:pPr algn="just">
              <a:lnSpc>
                <a:spcPct val="80000"/>
              </a:lnSpc>
            </a:pPr>
            <a:endParaRPr lang="en-GB" sz="1800" b="1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endParaRPr lang="en-GB" sz="3200" b="1" dirty="0">
              <a:ln w="11430"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4572000" y="3594100"/>
            <a:ext cx="3886200" cy="1752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GB" sz="2800" b="1" dirty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anose="02040503050406030204" pitchFamily="18" charset="0"/>
              </a:rPr>
              <a:t>Wind &amp; Tidal Energy</a:t>
            </a:r>
          </a:p>
          <a:p>
            <a:pPr>
              <a:lnSpc>
                <a:spcPct val="80000"/>
              </a:lnSpc>
            </a:pPr>
            <a:r>
              <a:rPr lang="en-GB" sz="1800" b="1" dirty="0" smtClean="0">
                <a:solidFill>
                  <a:srgbClr val="007434"/>
                </a:solidFill>
                <a:latin typeface="Cambria" panose="02040503050406030204" pitchFamily="18" charset="0"/>
              </a:rPr>
              <a:t>Long Coastline</a:t>
            </a:r>
          </a:p>
          <a:p>
            <a:pPr>
              <a:lnSpc>
                <a:spcPct val="80000"/>
              </a:lnSpc>
            </a:pPr>
            <a:r>
              <a:rPr lang="en-GB" sz="1800" b="1" dirty="0" smtClean="0">
                <a:solidFill>
                  <a:srgbClr val="007434"/>
                </a:solidFill>
                <a:latin typeface="Cambria" panose="02040503050406030204" pitchFamily="18" charset="0"/>
              </a:rPr>
              <a:t>Vastly underutilized as of now</a:t>
            </a:r>
          </a:p>
          <a:p>
            <a:pPr>
              <a:lnSpc>
                <a:spcPct val="80000"/>
              </a:lnSpc>
            </a:pPr>
            <a:endParaRPr lang="en-GB" sz="1800" b="1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GB" sz="3200" b="1" dirty="0">
              <a:ln w="11430"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228600" y="3911600"/>
            <a:ext cx="3886200" cy="1752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GB" sz="2800" b="1" dirty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anose="02040503050406030204" pitchFamily="18" charset="0"/>
              </a:rPr>
              <a:t>Geothermal Energy</a:t>
            </a:r>
          </a:p>
          <a:p>
            <a:pPr>
              <a:lnSpc>
                <a:spcPct val="80000"/>
              </a:lnSpc>
            </a:pPr>
            <a:r>
              <a:rPr lang="en-GB" sz="1800" b="1" dirty="0" smtClean="0">
                <a:solidFill>
                  <a:srgbClr val="007434"/>
                </a:solidFill>
                <a:latin typeface="Cambria" panose="02040503050406030204" pitchFamily="18" charset="0"/>
              </a:rPr>
              <a:t>Vast potential in many East African countries</a:t>
            </a:r>
          </a:p>
          <a:p>
            <a:pPr>
              <a:lnSpc>
                <a:spcPct val="80000"/>
              </a:lnSpc>
            </a:pPr>
            <a:endParaRPr lang="en-GB" sz="1800" b="1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GB" sz="3200" b="1" dirty="0">
              <a:ln w="11430"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4098" name="Picture 2" descr="http://2.bp.blogspot.com/_qMDw-ao0yS0/TGWV7lP8TSI/AAAAAAAAAIU/6xr7ZQQVnHc/s1600/123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727200"/>
            <a:ext cx="21336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globalnvcorp.com/images/Wind/Wind%2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4622800"/>
            <a:ext cx="1930399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evwind.es/wp-content/uploads/2012/07/tidal-energy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760" y="4622800"/>
            <a:ext cx="2727740" cy="191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www.bgs.ac.uk/research/images/energy/Figure_01_0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4826000"/>
            <a:ext cx="2743200" cy="187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G:\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61363" y="0"/>
            <a:ext cx="78263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0" y="6629400"/>
            <a:ext cx="457200" cy="228600"/>
          </a:xfrm>
          <a:prstGeom prst="ellipse">
            <a:avLst/>
          </a:prstGeom>
          <a:solidFill>
            <a:srgbClr val="D34817"/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96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0" y="2286001"/>
            <a:ext cx="5334000" cy="430887"/>
          </a:xfrm>
          <a:prstGeom prst="rect">
            <a:avLst/>
          </a:prstGeom>
          <a:solidFill>
            <a:srgbClr val="66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>
                <a:latin typeface="Arial Unicode MS" pitchFamily="34" charset="-128"/>
              </a:rPr>
              <a:t>EXPECTATIONS FROM THE DPRs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0" y="2667000"/>
            <a:ext cx="5410200" cy="356097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35000"/>
              </a:spcBef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rgbClr val="2929A3"/>
                </a:solidFill>
              </a:rPr>
              <a:t>Balancing private and public sector interests</a:t>
            </a:r>
          </a:p>
          <a:p>
            <a:pPr marL="457200" indent="-457200">
              <a:spcBef>
                <a:spcPct val="35000"/>
              </a:spcBef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rgbClr val="2929A3"/>
                </a:solidFill>
              </a:rPr>
              <a:t>Transparency and investor </a:t>
            </a:r>
            <a:r>
              <a:rPr lang="en-US" sz="2800" b="1" dirty="0" smtClean="0">
                <a:solidFill>
                  <a:srgbClr val="2929A3"/>
                </a:solidFill>
              </a:rPr>
              <a:t>Confidence </a:t>
            </a:r>
            <a:endParaRPr lang="en-US" sz="2800" b="1" dirty="0">
              <a:solidFill>
                <a:srgbClr val="2929A3"/>
              </a:solidFill>
            </a:endParaRPr>
          </a:p>
          <a:p>
            <a:pPr marL="457200" indent="-457200">
              <a:spcBef>
                <a:spcPct val="35000"/>
              </a:spcBef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rgbClr val="2929A3"/>
                </a:solidFill>
              </a:rPr>
              <a:t>Pursuit of sustainable economic and social benefits.</a:t>
            </a:r>
          </a:p>
          <a:p>
            <a:pPr marL="457200" indent="-457200">
              <a:spcBef>
                <a:spcPct val="35000"/>
              </a:spcBef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rgbClr val="2929A3"/>
                </a:solidFill>
              </a:rPr>
              <a:t>Global financing </a:t>
            </a:r>
            <a:r>
              <a:rPr lang="en-US" sz="2800" b="1" dirty="0" smtClean="0">
                <a:solidFill>
                  <a:srgbClr val="2929A3"/>
                </a:solidFill>
              </a:rPr>
              <a:t>Options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5410200" y="2286000"/>
            <a:ext cx="3505200" cy="769441"/>
          </a:xfrm>
          <a:prstGeom prst="rect">
            <a:avLst/>
          </a:prstGeom>
          <a:solidFill>
            <a:srgbClr val="66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>
                <a:latin typeface="Arial Unicode MS" pitchFamily="34" charset="-128"/>
              </a:rPr>
              <a:t>CONSULTANTS QUALIFICATIONS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5410200" y="3048000"/>
            <a:ext cx="3505200" cy="3624069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0988" indent="-280988">
              <a:spcBef>
                <a:spcPct val="35000"/>
              </a:spcBef>
              <a:buFont typeface="Wingdings" pitchFamily="2" charset="2"/>
              <a:buChar char="q"/>
            </a:pPr>
            <a:r>
              <a:rPr lang="en-US" b="1" dirty="0" smtClean="0">
                <a:solidFill>
                  <a:srgbClr val="2929A3"/>
                </a:solidFill>
              </a:rPr>
              <a:t>Understanding of the Sector Dynamics</a:t>
            </a:r>
          </a:p>
          <a:p>
            <a:pPr marL="280988" indent="-280988">
              <a:spcBef>
                <a:spcPct val="35000"/>
              </a:spcBef>
              <a:buFont typeface="Wingdings" pitchFamily="2" charset="2"/>
              <a:buChar char="q"/>
            </a:pPr>
            <a:r>
              <a:rPr lang="en-US" b="1" dirty="0" smtClean="0">
                <a:solidFill>
                  <a:srgbClr val="2929A3"/>
                </a:solidFill>
              </a:rPr>
              <a:t>Experience </a:t>
            </a:r>
            <a:r>
              <a:rPr lang="en-US" b="1" dirty="0">
                <a:solidFill>
                  <a:srgbClr val="2929A3"/>
                </a:solidFill>
              </a:rPr>
              <a:t>in </a:t>
            </a:r>
            <a:r>
              <a:rPr lang="en-US" b="1" dirty="0" smtClean="0">
                <a:solidFill>
                  <a:srgbClr val="2929A3"/>
                </a:solidFill>
              </a:rPr>
              <a:t>Emerging markets</a:t>
            </a:r>
          </a:p>
          <a:p>
            <a:pPr marL="280988" indent="-280988">
              <a:spcBef>
                <a:spcPct val="35000"/>
              </a:spcBef>
              <a:buFont typeface="Wingdings" pitchFamily="2" charset="2"/>
              <a:buChar char="q"/>
            </a:pPr>
            <a:r>
              <a:rPr lang="en-US" b="1" dirty="0" smtClean="0">
                <a:solidFill>
                  <a:srgbClr val="2929A3"/>
                </a:solidFill>
              </a:rPr>
              <a:t>Capability to provide State of the art technology, cost effective solutions.</a:t>
            </a:r>
          </a:p>
          <a:p>
            <a:pPr marL="280988" indent="-280988">
              <a:spcBef>
                <a:spcPct val="35000"/>
              </a:spcBef>
              <a:buFont typeface="Wingdings" pitchFamily="2" charset="2"/>
              <a:buChar char="q"/>
            </a:pPr>
            <a:r>
              <a:rPr lang="en-US" b="1" dirty="0" smtClean="0">
                <a:solidFill>
                  <a:srgbClr val="2929A3"/>
                </a:solidFill>
              </a:rPr>
              <a:t>On time Implementation</a:t>
            </a:r>
            <a:endParaRPr lang="en-US" b="1" dirty="0">
              <a:solidFill>
                <a:srgbClr val="2929A3"/>
              </a:solidFill>
            </a:endParaRPr>
          </a:p>
          <a:p>
            <a:pPr marL="280988" indent="-280988">
              <a:spcBef>
                <a:spcPct val="35000"/>
              </a:spcBef>
              <a:buFont typeface="Wingdings" pitchFamily="2" charset="2"/>
              <a:buChar char="q"/>
            </a:pPr>
            <a:r>
              <a:rPr lang="en-US" b="1" dirty="0">
                <a:solidFill>
                  <a:srgbClr val="2929A3"/>
                </a:solidFill>
              </a:rPr>
              <a:t>Willingness to go </a:t>
            </a:r>
            <a:r>
              <a:rPr lang="en-US" b="1" dirty="0">
                <a:solidFill>
                  <a:srgbClr val="C00000"/>
                </a:solidFill>
              </a:rPr>
              <a:t>“THE EXTRA MILE”</a:t>
            </a:r>
          </a:p>
          <a:p>
            <a:pPr marL="280988" indent="-280988">
              <a:spcBef>
                <a:spcPct val="35000"/>
              </a:spcBef>
              <a:buFont typeface="Wingdings" pitchFamily="2" charset="2"/>
              <a:buChar char="q"/>
            </a:pPr>
            <a:endParaRPr lang="en-US" b="1" dirty="0">
              <a:solidFill>
                <a:srgbClr val="2929A3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1"/>
          </a:solidFill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35178B"/>
                </a:solidFill>
                <a:latin typeface="Arial Black" panose="020B0A04020102020204" pitchFamily="34" charset="0"/>
                <a:ea typeface="+mj-ea"/>
                <a:cs typeface="+mj-cs"/>
              </a:rPr>
              <a:t>Challenges</a:t>
            </a: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0" y="762000"/>
            <a:ext cx="9144000" cy="1600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1" i="0" u="none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itchFamily="34" charset="0"/>
              </a:rPr>
              <a:t>PROJECT</a:t>
            </a:r>
            <a:r>
              <a:rPr kumimoji="0" lang="en-GB" sz="2000" b="1" i="0" u="none" strike="noStrike" kern="1200" normalizeH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itchFamily="34" charset="0"/>
              </a:rPr>
              <a:t> DEVEOLPEMENT GAPS -  BIGGEST </a:t>
            </a:r>
            <a:r>
              <a:rPr kumimoji="0" lang="en-GB" sz="2000" b="1" i="0" u="none" strike="noStrike" kern="1200" normalizeH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itchFamily="34" charset="0"/>
              </a:rPr>
              <a:t>IMPEDiMENT</a:t>
            </a:r>
            <a:r>
              <a:rPr kumimoji="0" lang="en-GB" sz="2000" b="1" i="0" u="none" strike="noStrike" kern="1200" normalizeH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itchFamily="34" charset="0"/>
              </a:rPr>
              <a:t> TO DEVELOPMEMT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en-GB" sz="2000" b="1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FINANCING </a:t>
            </a:r>
            <a:r>
              <a:rPr lang="en-GB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IS AVAILABLE BUT BANKABLE  PROJECTS </a:t>
            </a:r>
            <a:r>
              <a:rPr kumimoji="0" lang="en-GB" sz="2000" b="1" i="0" u="none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itchFamily="34" charset="0"/>
              </a:rPr>
              <a:t> ARE NOT</a:t>
            </a:r>
            <a:r>
              <a:rPr kumimoji="0" lang="en-GB" sz="2000" b="1" i="0" u="none" strike="noStrike" kern="1200" normalizeH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itchFamily="34" charset="0"/>
              </a:rPr>
              <a:t> AVAILABLE</a:t>
            </a:r>
            <a:endParaRPr kumimoji="0" lang="en-GB" sz="2000" b="1" i="0" u="none" strike="noStrike" kern="1200" normalizeH="0" baseline="0" noProof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 Black" pitchFamily="34" charset="0"/>
            </a:endParaRPr>
          </a:p>
          <a:p>
            <a:pPr marL="0" marR="0" lvl="0" indent="-274320" algn="just" defTabSz="914400" rtl="0" eaLnBrk="1" fontAlgn="auto" latinLnBrk="0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Tx/>
              <a:buNone/>
              <a:tabLst/>
              <a:defRPr/>
            </a:pPr>
            <a:endParaRPr kumimoji="0" lang="en-GB" sz="300" b="1" i="0" u="none" strike="noStrike" kern="1200" normalizeH="0" baseline="0" noProof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 Black" pitchFamily="34" charset="0"/>
            </a:endParaRP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Tx/>
              <a:buNone/>
              <a:tabLst/>
              <a:defRPr/>
            </a:pPr>
            <a:endParaRPr kumimoji="0" lang="en-GB" sz="2400" b="1" i="0" u="none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 Black" pitchFamily="34" charset="0"/>
            </a:endParaRPr>
          </a:p>
        </p:txBody>
      </p:sp>
      <p:pic>
        <p:nvPicPr>
          <p:cNvPr id="8" name="Picture 8" descr="G:\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1363" y="0"/>
            <a:ext cx="78263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>
          <a:xfrm>
            <a:off x="0" y="6629400"/>
            <a:ext cx="457200" cy="228600"/>
          </a:xfrm>
          <a:prstGeom prst="ellipse">
            <a:avLst/>
          </a:prstGeom>
          <a:solidFill>
            <a:srgbClr val="D34817"/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11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" name="Straight Connector 71"/>
          <p:cNvCxnSpPr>
            <a:stCxn id="14" idx="1"/>
          </p:cNvCxnSpPr>
          <p:nvPr/>
        </p:nvCxnSpPr>
        <p:spPr>
          <a:xfrm rot="10800000">
            <a:off x="5334000" y="4343401"/>
            <a:ext cx="304800" cy="2571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15" idx="1"/>
          </p:cNvCxnSpPr>
          <p:nvPr/>
        </p:nvCxnSpPr>
        <p:spPr>
          <a:xfrm rot="10800000">
            <a:off x="5257800" y="4400551"/>
            <a:ext cx="381000" cy="7143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19" idx="1"/>
          </p:cNvCxnSpPr>
          <p:nvPr/>
        </p:nvCxnSpPr>
        <p:spPr>
          <a:xfrm rot="10800000">
            <a:off x="5486400" y="4343401"/>
            <a:ext cx="1981200" cy="8286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16" idx="1"/>
          </p:cNvCxnSpPr>
          <p:nvPr/>
        </p:nvCxnSpPr>
        <p:spPr>
          <a:xfrm rot="10800000" flipV="1">
            <a:off x="5486400" y="3486150"/>
            <a:ext cx="1981200" cy="400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18" idx="1"/>
          </p:cNvCxnSpPr>
          <p:nvPr/>
        </p:nvCxnSpPr>
        <p:spPr>
          <a:xfrm rot="10800000">
            <a:off x="5410200" y="4229101"/>
            <a:ext cx="2057400" cy="4857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17" idx="1"/>
          </p:cNvCxnSpPr>
          <p:nvPr/>
        </p:nvCxnSpPr>
        <p:spPr>
          <a:xfrm rot="10800000">
            <a:off x="5486400" y="4114801"/>
            <a:ext cx="1981200" cy="793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828800" y="2817814"/>
            <a:ext cx="2438400" cy="892175"/>
          </a:xfrm>
          <a:prstGeom prst="rect">
            <a:avLst/>
          </a:prstGeom>
          <a:solidFill>
            <a:srgbClr val="92D05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600" b="1" dirty="0">
                <a:solidFill>
                  <a:srgbClr val="800000"/>
                </a:solidFill>
                <a:latin typeface="+mj-lt"/>
              </a:rPr>
              <a:t>LIFE CYCLE OF PROJECTS</a:t>
            </a:r>
          </a:p>
        </p:txBody>
      </p:sp>
      <p:sp>
        <p:nvSpPr>
          <p:cNvPr id="8" name="Rectangle 7"/>
          <p:cNvSpPr/>
          <p:nvPr/>
        </p:nvSpPr>
        <p:spPr>
          <a:xfrm>
            <a:off x="4419600" y="1200150"/>
            <a:ext cx="1600200" cy="628650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50" b="1" dirty="0">
                <a:solidFill>
                  <a:schemeClr val="tx1"/>
                </a:solidFill>
                <a:latin typeface="+mj-lt"/>
              </a:rPr>
              <a:t>Reconnaissance Survey &amp; Preliminary data collection</a:t>
            </a:r>
            <a:endParaRPr lang="en-IN" sz="125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15000" y="2114551"/>
            <a:ext cx="1600200" cy="612775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chemeClr val="tx1"/>
                </a:solidFill>
                <a:latin typeface="+mj-lt"/>
              </a:rPr>
              <a:t>Assessment of Water Resources &amp; Water Requirement</a:t>
            </a:r>
            <a:endParaRPr lang="en-IN" sz="1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00800" y="1543050"/>
            <a:ext cx="1600200" cy="400050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50" b="1" dirty="0">
                <a:solidFill>
                  <a:schemeClr val="tx1"/>
                </a:solidFill>
                <a:latin typeface="+mj-lt"/>
              </a:rPr>
              <a:t>Techno-economic Analysis</a:t>
            </a:r>
            <a:endParaRPr lang="en-IN" sz="125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38800" y="3371850"/>
            <a:ext cx="1600200" cy="4000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chemeClr val="tx1"/>
                </a:solidFill>
                <a:latin typeface="+mj-lt"/>
              </a:rPr>
              <a:t>Detailed Surveys &amp; Investigations</a:t>
            </a:r>
            <a:endParaRPr lang="en-IN" sz="1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38800" y="3886200"/>
            <a:ext cx="1600200" cy="4000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chemeClr val="tx1"/>
                </a:solidFill>
                <a:latin typeface="+mj-lt"/>
              </a:rPr>
              <a:t>WR Policy Framework &amp; Support measures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638800" y="4400550"/>
            <a:ext cx="1600200" cy="4000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chemeClr val="tx1"/>
                </a:solidFill>
                <a:latin typeface="+mj-lt"/>
              </a:rPr>
              <a:t>Socio-cultural &amp; Gender aspects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638800" y="4914900"/>
            <a:ext cx="1600200" cy="4000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chemeClr val="tx1"/>
                </a:solidFill>
                <a:latin typeface="+mj-lt"/>
              </a:rPr>
              <a:t>Institutional &amp; Policy Aspects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467600" y="3143250"/>
            <a:ext cx="1676400" cy="685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chemeClr val="tx1"/>
                </a:solidFill>
                <a:latin typeface="+mj-lt"/>
              </a:rPr>
              <a:t>Environmental Studies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C00000"/>
                </a:solidFill>
                <a:latin typeface="+mj-lt"/>
              </a:rPr>
              <a:t>EIA; EMP &amp;  R&amp;R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C00000"/>
                </a:solidFill>
                <a:latin typeface="+mj-lt"/>
              </a:rPr>
              <a:t>Baseline Surveys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467600" y="3886201"/>
            <a:ext cx="1676400" cy="6143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chemeClr val="tx1"/>
                </a:solidFill>
                <a:latin typeface="+mj-lt"/>
              </a:rPr>
              <a:t>Preparation of Engineering design and Drawings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467600" y="4514850"/>
            <a:ext cx="1600200" cy="4000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chemeClr val="tx1"/>
                </a:solidFill>
                <a:latin typeface="+mj-lt"/>
              </a:rPr>
              <a:t>Economic and Financial Analysis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467600" y="5029200"/>
            <a:ext cx="1600200" cy="2857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chemeClr val="tx1"/>
                </a:solidFill>
                <a:latin typeface="+mj-lt"/>
              </a:rPr>
              <a:t>Cost Estimates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905000" y="5314950"/>
            <a:ext cx="1600200" cy="5143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200" b="1" dirty="0">
                <a:solidFill>
                  <a:schemeClr val="tx1"/>
                </a:solidFill>
                <a:latin typeface="+mj-lt"/>
              </a:rPr>
              <a:t>Tender Engineering, Construction Drawings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600" y="4743450"/>
            <a:ext cx="1600200" cy="10858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chemeClr val="tx1"/>
                </a:solidFill>
                <a:latin typeface="+mj-lt"/>
              </a:rPr>
              <a:t>Project Management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C00000"/>
                </a:solidFill>
                <a:latin typeface="+mj-lt"/>
              </a:rPr>
              <a:t>Contract Management,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C00000"/>
                </a:solidFill>
                <a:latin typeface="+mj-lt"/>
              </a:rPr>
              <a:t>Construction Supervision,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C00000"/>
                </a:solidFill>
                <a:latin typeface="+mj-lt"/>
              </a:rPr>
              <a:t>Quality Control </a:t>
            </a:r>
          </a:p>
        </p:txBody>
      </p:sp>
      <p:sp>
        <p:nvSpPr>
          <p:cNvPr id="22" name="TextBox 21"/>
          <p:cNvSpPr txBox="1"/>
          <p:nvPr/>
        </p:nvSpPr>
        <p:spPr>
          <a:xfrm flipV="1">
            <a:off x="4314587" y="2628900"/>
            <a:ext cx="738664" cy="914400"/>
          </a:xfrm>
          <a:prstGeom prst="rect">
            <a:avLst/>
          </a:prstGeom>
          <a:noFill/>
        </p:spPr>
        <p:txBody>
          <a:bodyPr vert="vert" anchor="ctr">
            <a:spAutoFit/>
          </a:bodyPr>
          <a:lstStyle/>
          <a:p>
            <a:pPr algn="ctr"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Viable Project</a:t>
            </a:r>
            <a:endParaRPr lang="en-IN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71" name="AutoShape 3" descr="data:image/jpg;base64,/9j/4AAQSkZJRgABAQAAAQABAAD/2wBDAAkGBwgHBgkIBwgKCgkLDRYPDQwMDRsUFRAWIB0iIiAdHx8kKDQsJCYxJx8fLT0tMTU3Ojo6Iys/RD84QzQ5Ojf/2wBDAQoKCg0MDRoPDxo3JR8lNzc3Nzc3Nzc3Nzc3Nzc3Nzc3Nzc3Nzc3Nzc3Nzc3Nzc3Nzc3Nzc3Nzc3Nzc3Nzc3Nzf/wAARCACCAMcDASIAAhEBAxEB/8QAGwAAAQUBAQAAAAAAAAAAAAAAAAIDBAUGBwH/xABAEAACAQMCBAMFBQcCBAcAAAABAgMABBEFIRITMUEGUWEiMnGBoQcUkbHBFSMzNEJy0UNSkrLw8RYkU3OCwuH/xAAZAQADAQEBAAAAAAAAAAAAAAAAAQIDBAX/xAAlEQACAgICAQQDAQEAAAAAAAAAAQIRAyESMQQyQVFxEyIzNGH/2gAMAwEAAhEDEQA/AO40UUUAFFFFABRRRQAV4TgE+VZnxXZXV3d2KQahcWiFiGMLcOajv4Y1ML+78Uaiu39RU/8A1qbAu21KcWslymnTNGoJChlDsB5AmsfL9qlmAGg0y6kU+bqKiRzeIj970dNWBijBTmtEDJg+tSPDnhKwWKOC4gDt3JHWocikkzTaX4hbUNAfVuRHbIAxCSyZ2HmR0rGz/aldGJuRYQIw2HE5NabX/DWmx6QyQQtHGrDiVXIBGe4rA+NNDsLLkm0jKca9jTi3dMTaLi3+1lwgFxpPE3cpLj8xUuP7WrEnEumXK+quprmy6extjNxMMdN61el/ZkdU0yK+bUJFaQZCqoNXpCWzSwfarpLSET2tzGvYgA/rVhF9pPh2QbzTp/dCaxPiH7Mv2Vpguba6ubhwRxoFBwD8qfh+z6ziitJZbq4IlZQyFsdaAOqaXqNrqtml3Yy8yF+jYxUyoGjaVaaNYpZ2KFYl3ALEmp9ABRRmimAUUUUAFFFFABRRRQAUV5mjNKwPaK8zXuaYCJJEiQtIwVR1LHAojlSVQ0bq6ncFTkGiSNJEKSKGU9QR1qq0yOO01G5toBwxY4gg6A+lS3saVjniBCbHmr1icNUlJVlt0cYIZcil38XOtJYz/Uhqgsb6VdILRR8yWLK8OfKj3D2KGNuHxJeDu2K1mnxCO4QAY2rnOjatLqHil+bDyjxYIzXSoCBeqMjpWM9NDihzXED6bMCcYGfjXLfGU/Nitm4s4THWuneIHH7PlTO7KelcT1W55qGPjyyEgg1cXcxSX6kh1C6QGx1Fdb8JsY/DVoxXpH0rkV6/Do0I89utdf8ADOB4dtVJH8IU8lhAuFIkiyRsR0rMayS2qWMKe7zeI1obJ+K2G+e1ZZnlk8QMzgNGkmFPlQnaHVM2Qpu4YpDIwO4Un6U4DUDWryGy024muJBGgUjiPme1XVkkXwreT3umc66k435jAEjG2dquGdVGWIA8ycVw/UvF92mmnSdOYxwnPGy/xHydxkHYeg/GoN9rOsRwwRXN4JLaFg8UbuMH/b7J648q0jjdCclZ3/I869rmXhT7Qprqe3tNRjgRBs02+Tnp6D410njBGQcjsamScRrY5XmabL14X9amyqHOKimS9FIOJ7zKTLcJDGXkYKo6kmo/Mqg8bl20GfgbBAoeiqTF3PjawgZ1Dq5XYYNVOn+Prma9Kz2iLbZ2kB3rlUV/JECvCrb1Jh1q5jUogUBqVMcVG9naV8X6eetxAPTjqvtPEtp+2J5edByyuM8dcZmJEhc9W3pPGKtRTM3KnSO+nxXpo2kuIgPMMDWTXU7WCa/aK9wrtxR4bY1y7mD1pma54AcU+KJtmgsL+e31eS7i4C3FkcR61ph4v1JZRKogyOwauY29wHYgHLE9zUxHYAjJHwNJwixqTRtr/wAb6jMXV5I9xjA3rJyFrjmS53Y5OKp76ZoiDmpenzcyE+ooUIp6E5Nolcybk8t2PDnYntW58P65qUnDp8VzEqJH1+VYKViI8DpWo8L2UVxZXM8jctguAc1TivcE2ujVaRe6ryZ1/aUY4GOBwjerTQ9MumEN7cXpbjbiKcIwa5QJbtLkwRSMzSSBFw3Uk4H51ceHPFU2mX4s5dZtnRG4PbWR41Of9wXHz6UnD4GpX2dl1PVbHSbM3eo3UdvbghTJIdgT0FY3VfGWh3V+HWSPUrSGP2I4WRgXPc8R7Dpt3qB45stV8QabDbPPZJEr83KSMCz4IxuuMYY+ua5m1laW7tY6g727CQARhcxk/wC4758vMYq+DSsLUnR0eXxZ4YuAY7yyuIQevOsoZVX8Bmk3GhaD4hiaTS7lXdRkfc3yy/GJznHwI7Vy6bTLy0kb7leF4jupDcQI/HFIivrmzlSSdCkiNtLCSpXyP59PKiMkhSg0ay60K+0eQOyiW24uHnR54QfJgd1Poflmuo+CNUa60vkytl4cAEnPs1yxvFs+tabHp093FI6y8SySDgaQgYAJ6H49elWnhXXL/S4r3MIklUrGIm9kg79ac3ehQ0zsRkpBkqg8OX19eafztQVEc9FXy7VZmSs+JrZKMlFQzJiijiFnvO2Bqo8VcUujTqgz7NUS+KpCMG3xXmoeImlsZY2hxxKd80OibOYOuJGBG4JoX3hSpcmZyAd2JrwAkjY0hirqVFKimOfH517cKC4psKCe1UQ+xfOjPRqalKOMcQpfLXvQYxjtQIat4YVOSN/OpYKjoRU3RdAvtYkZbSICNP4k0h4UT4nz9Bk+laofZ7a2tuZ9QvpyiqCTBCFB9PayfnimOmc21RlIxxDNSNGdOAq3ltWqbwjp+pXDJpmnXEiooLSNckEHJyCTtn0x2NRtR8GzaFaNeXWoWtrCxxHEzmWRvhgAY9c/OigoiW1lJesUTCquC5J6D/NXb2Js7XliS4CP0AAI+ZFJ0SAjS4rlJFlWUl2ZxwgjJCgb+mfnTF1cyrMWnVkJY4liOQfiOo+orFzd6OiGKKjsrJbeRZV5chCcaqZQPcycZ+XWq5bC8guEsWtZFlVscHB1Oeue4Pn09atJ5mjSI8uN5HlV8iQgMoO4IHn+tdF0/VNN1HTsXi2sXFtFAWXbfsP8VpdrZnKKUtEKzZ/2dFamYTSQRBGZG4sYGPwrL3GhzWFhLOx+8MF92RMKM7Z+NadrvS7Wbk281qJsheVxgEk9sDeqC/Zlk1W6kvIxxwFRAjHIJxj8q05apmSWzOqs0EeGB2ID8J4SxGx/709dfcpV/dSOj91lUgfj51Dt5sOVLkYXPLOcfHB/SrQSRGFSV4ifM1zt0ddGWvo+TdIkeCGIyOx386stF1i4RpRxM4ICBmJPsg7fTp+FPXVlaTTvJcy8pSnvgFugOFAHc/rVZYJwKzMoUdNjVxbZhNUzqOl/aBZ29tHDcWsqBRuRV7oni3TtYuWhtpCGX/cMZrjHOjl4lVskds1YeD+d+1XaIdBuatEWdukuI/8A1FHzorEk3RO5x570VVBZ7ywTulR9QdIrd+LA22FDK6qWLHas/qd2S/CzEg1lorZL8P2lpqF0UvpORHn3qb1u3t7K6dLVjNGp2aqCO5kSZ9mYUlr+RpwpJAz0pisXcHLknamQd+tIvJv3nxqPHIXYKDuTimST4o3mcLGpY1caPoUt/qENqSAHYceOy9zmvLWJbS1HdiOtXPgW4H/iAK2TxIc79sj/ACKb6saVs3V1HBZnT44o1ttPhkOI0XbIG31yT+JzVT4r1GWOWC0dEFrMf3lwxICbkee5wAcVc6rJDd2zQTKREPLqD2IrFPctdpNa3ZWVonwwP9WKwc3Z0KOi/aW1trKSDS2DBULtJjYnAIJ3+Hesr9o2kqbawkPHK1uxEskjZJRug22ABzt2zUaCa40WeXK861mB9kN7abY6eWBjPwNR7nW5ryNxhmj90o7A9sHONvlRybFSQ3capBNpUNjxogjAUKD73an/AA6LQJI0sbuUZQuZCACTvsMVmMqt0UtIY45uIcLZ6em9XGmwz2yuJmwXbOxzjr/mqjSYSk2qLq5tdIgtMJYQ8btlSGfi6eec9fyNWGmeHrKOw57X11xS8R/hoQozsMdTjbf1qmuCzogYZPGDj5f9fjVjfalJo8MdjJbmThXY/eCM5IJBGPPNW2jNIJNN0iJwZry8MqEHi5YAz8KgXel6fHBLJZ3s007ZPBNGMOfLPb0ztT+mtJqtzcNNbL92hm4JA8gfiY5wACO2Op8qtX0fTWDA2ltkjqIxkfDarVPohtoxM1m1rEnPjkiBPshyDv6YNH3gKhbGyAscelO67JJPOttPGVkt2IOX4s5AwRtUVF5c1siqPakBI8wN/wAM4rnlXKjpTfGyFJdS3caF4+CNO+Op86Sz4wvRT3q98QaNe2lsrwqsmnuOJHUbr6N5H16H6VQ4JAQDJFbVSo5+3bIjsFnBjO/ervSL6Sx45IgAzjeq7kKDmSJgfM06p/pHSqRLLKbVbyVixmYfOiq9mcjEQBb1oquQUdDv5ZBascY271gdYnZWLK2GrbXl3BNbunH1FYTVUJJGKxiXITYtPdQ5GWbODii4trhXyFORUCyuHt5CquVB64p65vLpDlLoMtDA9vg4jUuDxV7pqo13EDu3lUPgv7/dUkl4e6ipWnWd7a3aPJCyIfeJ7UAaa+k24c9Kr7a/lsNQiuoCA8bZwSRxDuPgRmpN0wY5HQ1W3EQZuI9KvtE9M6e19LqNkl1ZzFoHAxmMHgPcHG4Pnv8ApWVuoLqCWa4DNCrEl3kIAB9Bvk1TaVq13piyw2sjrDMMOAcEeoPY1MjvLZSXkgmupCOsjfluawcHejZZEyLcvPcQyzySu8CngUFccxj3+ApywhjSxM3RMkk/CvY7yW9vUhlQ2Vu2FVmGFB8tugqTLZyW1lLbMpBlR5UXyxv+WaT0HYW0Cvb8xVA4svnHmcj6Yqaka7FvdApuwkSW0jKd4wCvcEbYqykg4LdQRlhgkem4pvQ6I+lKt1q9rb4DZcHhPnws2fgAuTVdrzxancfeWZ0RXARicb/h51YeHo+TJr+rJIEe1t+TE5XIDsQMj1wpHpVc6PJYurZyDxEeuc1lHK5ZHD4G4pR5Fh4UDiK9t4ziWQLLxFS3uEk9P7qjX2v30Wq/do7fgkDBQnHkMT3zipPg/iOuLHG4WNkMLDhHtFlY4/KoXi2IwalbXi4DKw4sd+/58VKOeayyh/y0P8UXBSGvFULQajHNKADNEr7HvuP0pnRLVrm4F0/ujZPgCCT9BWk8X6el79xmOGRS6kD+oHBUfDY1FtpPudxHatEMzI5WQsAqnAGD+PWr8eX5IKb7DKuDcV0W0EhFhboCrFIAHRsb7b5H0pFppdmIw1pZoGIyU23/ALfP4daqbW3vv2hLcTTkR7cA4cEY7Vf2DxLxNdSrb2kahWkc7Y22A7n0rqtVswSbehnUfDl3qOi3NzZWKs8eQEGzuR14RjfH/auYxk80qQQfI11TWftCfl/ddBh5MaLwieUZf5A/maxuoRLrz/eE4ItXO7YwqXnqeyyfR/RuuMc8L4pm8vFy8edFJFaSB2biwDRU4RXKZSSJldTgjuKK2tHNTL9IEP8AonPqartW0oyIXjx54z0q+5OR7wFeclejSfhWVmpziexnBOIn/Cmo9PmkkCOjIpO5I6V0v7tEc8Rzmj7pbY90k0+RPEqNLax0+ARK5O2+F709d39lOhSQSNnyFWS2lv1EG1L+5QHfkfSkVRk52VgeUCFGwz1qOsiZ4X3HnW0On27f6A+VNjRLVn/lh8TVKdEuNmQPKHumpenzPC/EkBfHTNaxNDtFHE0cagU6bC2jUcCrQ52hKJmb29ub2BoZbYgHyWquBLq1uo5BFKwRgwB747Vu+RFgHK/hXn3aLqWX8Ki0VRT6TpTjUpXhLLa44jtse+3/AFtmrm+TlLxNuTH08z2q2hRYtLUjf2SOLvjO/wClRdQhFxdW0KZ/eOIyV65OMfUj61m7s1RFvLRLDw3pumxjEl5KbiYgbsBvn86zFmlxqEMxjkEEXFwj2eJievyrUeJ5ZZtelW0B5NnEtuCoJxtuRjvsKzunXENsphEMo9vdjgkknA+g/WufxOnJ+7LyLpEnSol0l7GcSM7C8SR2PfHX6VJ8Xadz9RWBvYhjkJkceSsdvnmoN/KHtoI4ySWl/SrPxmqXUFneMCyyLHKB2yyD9Voyfr5EH8oqG8bJF1LzPDVvMpy4jQBuuG9zP0rMafYlo5Ccu0r4A94nH/7Wh0xuf4VnjxkxNIMZ9Q4/M1UzautvbiDTvZYriS4HU56hfIUvGyKEZJ+zKnhllmuIrUHNhJHxSK9wgGYVb3P7j0B9Ovniqee4luSpkdm4RhVPRR6DtSO9eEZ6bGlPLKb30d+Hx4Y1rs8ztjtQe9eHc47/AJ/CvOIef1rOjb3LODUhJhbwsSBjm9Sfj5/Hr50VWZ8qK1WaaRzy8XHJ2bJBCBnGaWpts5wdvKmYzCHJMX4nNO5hXcRdetdx44rmwZyFpS3EYO0X400zxow4Ix6GlC4IOT9BQBI4+PqoUfChSiEZdmpjmls56V4u8YJoAlmVVb2EB9SaQbmWQY9hQaY6jY9OpoypbPEAPhQAtgT7zgivVjUjcmkKFwf3i/hRxZ9lGJPwpDHxGmAN69EedhG3xzSUVcEyN07V7ziqtyl7dTSoVls0TJpsaEcJC5xnPrSNHJj1JndFMNtG8zOc5UgbD5lvpT9xKJQqklRGSJhn3SMlv1+lQbtjb+GLicDhn1KVIlBG4B3P1P0rn8iTjjde+jWCuSRnba6aV5pWbeeUyE7bE9PpiieJXlDsRzPPvUTTrVLZrkuzCZDw8HTpuSadS5mEQ4kzIRkcJwCe317VrjioxUfgmbfJsrLyLi1SF+IssQY8AGBnp5+v0rS3wF14Ss3P+krRn/4PsP8AhNUdvAVuZC5yEAUse5yST9a0emKs+g3duDnguM/J0x+a1zeWq4SXszXDttDHhRRIl9ano4RiPiCp/SsYMJK0W+VJGD6bfpWr8JykXkbsf40Lj8DxD6CqvXdLRdRu2UAcUhbY46nP61MIKWacX9m8czxxjIqs0ZxQVZPeG3xzXhII2INTKEoOmd2PLHIriLhCvMvHgqoLFSccQHYUm5mLrGjcKwLssg647Z8vj+VMy7YI2bsem9LuY2VlLhGDDLqp2P8AiujDVVRy+VJp2mI5pkj5DRBXi2aRduLO438/SipekaaLzjaUK1q5wSG3JGdh8Miit+Efg4/zzWrNCuy4HSn/APTooqznQH3KWB+7oooKPR/DNEXutRRQApfdf4VHkJ48ZOKKKAFoBxdKlRgcwbdqKKBDigcw7Cm7f+ZA7cQ/OiikBcakMTazjbLnP/AtK1gAz+HFIBXnSHHbvRRXL5PUftG+P1mSbfUtdJ3ImIGaQnv23yooroMn2J7S/wDuNVt4X/g6gO37n/maiiuXzf5L7Rv4/rKzw/8AzOmfE/8AIaf8Tfzr/wBi/kKKKMf+l/QT/ivszF1/Lt8D+VQ7I/8Alk+FFFa+V0jbwPUyVAAzkMARxDrVPC7tcoGZiOFjuaKKrD6SPJ9bNN4U28PQY2y7E4880UUVscZ//9k="/>
          <p:cNvSpPr>
            <a:spLocks noChangeAspect="1" noChangeArrowheads="1"/>
          </p:cNvSpPr>
          <p:nvPr/>
        </p:nvSpPr>
        <p:spPr bwMode="auto">
          <a:xfrm>
            <a:off x="76201" y="407988"/>
            <a:ext cx="1876425" cy="92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20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80035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3" name="Picture 6" descr="http://t3.gstatic.com/images?q=tbn:ANd9GcRKhu43X9-OSDcgGIxfYa3jMJUD2Lfpi4pKnaJGgHmxqtHasMt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000250"/>
            <a:ext cx="12192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4" name="AutoShape 12" descr="data:image/jpg;base64,/9j/4AAQSkZJRgABAQAAAQABAAD/2wCEAAkGBggSBRUUExMWExUVGCIZGRYYFyEfIBsaISAeKx0fIB8hHSYjIB0sJRwfJS8nIygpLDItISExNTAtQSYrLCkBCQoKDgwOGg8PGjQiHSUqNC00LS8sLywtKiwsLCwqLi0pLCopLCwsLDUsLDQsLCksLCwsLCwsLCwsLCwsLywsMv/AABEIAFAAaAMBIgACEQEDEQH/xAAcAAACAwEBAQEAAAAAAAAAAAAFBgMEBwACCAH/xAA8EAACAQIFAgQDBQUHBQAAAAABAhEDBAAFEiExQVEGEyJhcYGRBzJSodEUM0LB8BUWI2KSseFDU3KC8f/EABgBAAMBAQAAAAAAAAAAAAAAAAIDBAEA/8QAIREAAgIDAQABBQAAAAAAAAAAAAECEQMSITFREzJBYfD/2gAMAwEAAhEDEQA/ALn2jfaHftm729u5p06YIZlaGZhzv0HSMLGUWucVahqMzotMFg0sS7j+EnVII6bYp5iKX96pgQx1MDvuW3noZ/ng5Z0aaWDBevMiD6jAXVJOw6jj54lzzkuR/kLl4ivc5teecBqfYCd53jcD5zz2wEzS4vVvWJZyoMn1nf6H5fPBx7RzeMTto2nb577Ejjc98eLCzIzUxDkoFEFW9TMNiJ46cTv2wGKairFFzKKlrVp+bUDkGQnrhSATyF6ztB6ae84t+Mc1e2yJLa2BD1yzVmB9SjkJIMqI7HgHvi+mSrQt1qPoprTmo1LVLsZ4IHpUagNtzPwxm/iPN2fxJUbdgx0rHMDt8TjYSlZdiw1FykWvC2bZimYMqOxIGsBmJgQS3fsNuvGNitPE1ZsqR9Kk7H/1PUj8vbGYeDqNE1i7BdVReOYVegPOqRvGGds6otm1NQoCcxp78j8uh2wf1JOVInyVfCfMMyZr5Ho6SV2ZWcjS89I5kGd9hi34cyg3GfVadSovoQCpT0kTVGoIQJmACGMGDIwFzK2pC8eoU10wCxU7HsN+wJ+MEYM+ALNn8SCrUeHKlx6pLztB32gAAgzxitS4KSCWUZLcHNaNNkVR66lRlkgiSBT9wD3/AJYj8S5ev9j0tJKCmC3pOmQakDf6RgxaeKKFJ3QqT/imNxwT27TP0xBVitYJTZSBADb8wZ+k4DdfIxRvwmyapmNrmooVKjVqcGWflONPq/incfLHY8XNcwN5P1x2GQqfpsk4cRidwlM5isk+qdTA7xrO4/rjBq4XyMoAWCUfYtvqA356CW+uAuZ2yjMArSm+lvYa/wA9t9sHbywuivkpqrLTWW0A7oSNxPEAAkc4iydkka1aQrZr4st3yYp5RJBhahO+89J3HxnbCzl+Z3dHMlq0WNN1Mgr/AFx7YKeJfDeYW1upqABNbLpDAw3PTusb4GWqQVJ6nD01XBmtOhkts5uTaPrYg1jqdjPCktp+Bcz9MUXBaqDuD7Dc95Pbp3x1/dgUxP8AGeQf4Qf/AJj3TMuZY7gwOvSD+cD54BOiuUnWowZJcU6T6QAJUSRz0gjsdvnGGGrWp0kDaQwZAAWPpB7kDvJ7c4VcmoV3umVFNU7COONpLdBzv05xftsnv3uayUT59OQAySQZ2JB6ifTPBiRgPuZPlUHDiqSGK3t3uyyow1FT6QZJPJjbfpzhqyDKKq2FGoV8zUsotImeDJaYgAmOu+Fnw54ZuKFyHFZZ8tpAkFWMgfEYb8vv7KnRREpaNK+ozu3eW7zuRzgnnguWRrwDUKtahnLJUp01RTvUquSW2OmOh36bcYYLLMqdWnNNqbAclYMYSPHudIiPprPSOsqoa2DITpBIFQyYAMmAdyN9sJ3gTML/APvdborffqgEdwefy6Y5wTV2UxtI3GtXYL+Q/r5HHYiSXuR2Jfp+E/pjsbhTpm5V0yHNLKoniEpTp1axR59IncnUBzu3+USYjjDF4Y+1e0ooqlFX8UCJ/wAw6/EHcYWs78SXaZywSoaahXprp2nU8se8kmSecJudVX/bWJPqJ1T1nrPueZ64NO3RzjSscftNoZLcVP2m1qFarN/iW/IMD94p4WRyOvy3A+EcnpVL0+bAgSAeokao94nAOjcuKpwSoXbGuHpn1LsJ6wNv5j54JQbTVmrIk06DOa5Q9vmrU001ECiPNp8gmYk++xI2nFABzX0qFpkmSqCYngnqAOnbDn4lXLkX9opM7uwEpygDbFdXQ+liAOD8MKjqo0kOzEqZciCQZjfifbE1/gpcbdokyeyFS3qmox0oA8KsqSZAUrI7bfLD1lZzihYIVrFIX1QvWdl+A26YVvDlu734T1U4TUQedio6fzw91ci1w7VHgKQSOoM7nfG9fhNlXaB1TOLmlBfcyTuPTJ6E9FntivY51dPcSmyTETO5I3BbiY2456YJ07XKRa+XreAR13jmONxMGMX/AA9k+UC7NQBiEM7naSdpA6SPywMcfaQpRQrfabbZ0KVvdhWRSjU5B+6GJlT6iIYSdgNjHTC39nmaZZR8dUHrGEXUA3RWKwGPsMEfHGf3954npqw0Ud6KrJ0F+pPADSR8AMKOb5DdWec+VWgvE6UYNseDijXurGtvWz6GyCsrliCCAX3HY7g/DHYyPwT4wvLSqtMSabnSw9zsY9xPTH7hkMbjdCp5NgZ4jFpU0oqFaiO+t/xSxj6RGA9/ar/Ye+7qQZHaYAP1xazC2rDM7inUOmojFgDMsCSSR3HB+eKlpmY8jTUGpZn3J9++MnDSbQyEtop/ojyy1pawWUfFiP8An/bDHZNaeWVZmM8FREfNjv8AlhcSwLVIp1NyJE7D3H6Ylo5PmfIZYPXzAJ6/7YOMkA4sO1Lh69A01OlkJIBaFZoj1bGCBJH/ADiG8sa6PTVg0F1IBG23T+eJKGW29HLqNT9oBrVQX0IZFNZgbkR5hMyJ2gYJV7HOP7KIC06qA6nr1qgXy/aSwiewmd9sTOFvnpXty2QZQcwbM6nlRqYaO0+r1c+42wyX2cVKNCnTV9QAOth+KYj3A4wC8LZnTe+8ta9Msdi7HR5gBgU6WobkyZY6dtgMONHwjeFv3HlGCASxPXcRH545LXgmb2di02ZMahLRHfcHfrhoyu9oUvDTNXYmnWV1U8AhVHXgGZieTPbF+h9mtR6XqIG5kR+YO/64jzTIjd5BcWahUq0D5VEVFKyqqCGnqrEncbe3OChSYFX4J1S4tjbmoaZejTuXZgYPpXSJg/xsTtHBwP8AFXnVrlq9UotRKSaiICK1QkhdQ5VEAAiSxO33sWvCmTsuRulejWqVLavBtwCADuRxs5J4PAwWyzL8qs/Cge9CmrRcsQv+K9MH7oZPuqxUAAxAjnDrVmU6M9tVZ86pMqsKeoesjSHIO+leFUdhPuZOOwUvfEpvPFAraSqJCopMws/SZ7Y7DYipD/nHgG4VjWq1RdW9MF2p1F01BTgkhKig/QgTjH7qvlD3bFQ9ISdIB1CJ2534x9WNQK1TO6k/Iexx8m+I8ruV8RV9NJwBVfT6G+7rMRtxGAjObvZWdql5w83FylKqhSp5iz+Eqfof1xWOa1fl2xJVsrpst/dvsfwH9MUxY3f/AG3/ANB/THZIJPiChN16X8nzO2pOxqI1SR6VVtInuTuQPhvitdZrc1WAqOSqtqCTsO5jvHU74jW0ux/0n/0H9MWqozE2YVqLkD7rGmZA+MYE2y1nguTSFVgQtUlgh4C8J84k/PGyfZX4vur7wnVs3qEXFKnCVZ9RpnZWmD6lOxPaDjGKt3mNTLvLqJUaIg6DO3HTBTwHmV9Z+MKFYI4UNpf0NujGG6e8/IYGUbRqlTNLzP7PvGFxdU1NyaKoPVVN1Uqa27qgC6Y7QPjjr20q2vhVnrX1zdVkZ1CFgFKo0cEEjYSfUcXftXzy5Ng9sjshFLzHKAy8mFpgjqYLH2A74zLOEvRllsq1WrEUmkIGKqCx0ggqDridQM7/ABx0YNK2Nv5I878Y5q1P9/UQbgCmSBtwD1MjtxhU/aqorFgxDfiBMnvv1+eL9/Y3ZVSadT1f5DyPlitTyq+NTajUJ7Cm36Y3Vi5SLeSXDm9VOrugBH/kOmOxpX2UfZbmJzhLq6pmlTQ6kpsIZn6GOijnfHYZFqPomScvD//Z"/>
          <p:cNvSpPr>
            <a:spLocks noChangeAspect="1" noChangeArrowheads="1"/>
          </p:cNvSpPr>
          <p:nvPr/>
        </p:nvSpPr>
        <p:spPr bwMode="auto">
          <a:xfrm>
            <a:off x="76200" y="573088"/>
            <a:ext cx="990600" cy="57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207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14850"/>
            <a:ext cx="990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6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025650"/>
            <a:ext cx="1295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7" name="Picture 19" descr="http://t1.gstatic.com/images?q=tbn:ANd9GcSwzMOiYY5DMZ787xvtnF2uIsusqLLIAkkK3zqkxVlaSbR1_3xV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14400"/>
            <a:ext cx="17526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" name="AutoShape 21" descr="data:image/jpg;base64,/9j/4AAQSkZJRgABAQAAAQABAAD/2wCEAAkGBhQSERUUExQVFRUWFxkaGBgYGRwaIBcXHBoYGBocGBwdICYeHBklHBgaHy8gIycpLCwsGh4xNTAqNSYrLCkBCQoKDgwOGg8PGiwlHyQtLC0pKS81NCwuKSwvKiotKSwsLCwsLSksLCwsLywsLCwpNCwpLCwsKSwsLCwsLCwsKf/AABEIAIAAgAMBIgACEQEDEQH/xAAcAAACAwEBAQEAAAAAAAAAAAAFBgMEBwIBCAD/xABLEAACAQIDBAYFBwgHCAMAAAABAgMAEQQSIQUGMUEHEyJRYXEygZGhwSNCUmKxssIUM3KCg6LD0RVDU5Kz0vAXJERjc6Ph4yU0VP/EABkBAAMBAQEAAAAAAAAAAAAAAAECAwQABf/EADYRAAEEAAEKAwYFBQAAAAAAAAEAAgMRBBITFCExQVGhsfAycYEiIzNhwdEkQrLh8UNicoKR/9oADAMBAAIRAxEAPwDUwK9EevEWt67+Xd66lwsYN7+FTmAeNPK6UOOSdSWJkZaMoKq8OlwR69PfrVVZC1jG0LgnW0vzbixHZNza+mnAa66EZMIGUqSbMCD5EWNKg6KcKrKY3lXKQQMwPAg8xflUc7OOwtMcOHPiNc/qiWIkxS2thg1/ozDTRTzXh6Q/VHfpUbbcsbKJsM6BrC6sH1IS9hYE2Lnh9BzwFT7QQQtK4xDxjMWkYkFUY2NgD6TAaBeAvc8gULbO/jzuyYKMvyaaXUHz/loPCiJZd5UCyMbk5z7zZbExFVtrndQR6lzD3igmN6V8LHe5U2PAPc+xVNZ/idkT4g3neSU39FfQ9V7KPUKmwu5xH9Wi+YLn+VHSHDelzIO5Mk3TphwbCGRvEG32rUX+3iL/APLJ/eH+WgU27rjg1v0UAqlLu3J9NvdS6S/v+E2jhNq9OsJ/qCPN7fgNTDpnQglYAT3dd/6/hSDNu3J4HzUGhuK2C66mL1rcUdJdxQzA4LVtm9M+HZrYiGWEfSW0o9dsre6n7Ym08NjFzYfEJJ3gcR5re4r5e6oj5xHg4t76mgxDRsHVmiccGU29jCmEz+KXNs3hfV/9F/W93/mq+KwuS2t7+H+u+se3Y6Wp0IXGNJIlgM6GzDxItZq1XB7SjnRZIpjKp77dn2Af6FUjmLnhpQkiaGWFdwptf1fGpc9VUkteqWL2oBzoymnFGLwhFJMUBxNDNqbfEak5soC5mbiVW9rgcC7HsqDzueCml/aG8arfWh0Oz22hNFhiSEIGIxRHJG0hiv3lPZdzzqGXeoKxFBUsPsjE7ZOchosEptGAbZ9dbHiRxu/Em9uZDnszcyKJQoUG3LgB6h8aasPhFjRY0GVFFgByA4AeFSiOjQ3qYQWPYaj5o9lS/wBFDuotlr9lo6kdaBT7FU8VFC8Vuwh4C1N5SuGiHdQLQUQ4rOcXu6VPC4oXPhF1B0rTp8EDQLa+zo9A7IpOozMFJt3XOtRfFwVWvvUVnOM2Aj8beylram6bICUOnEg6i1O+9OFeDDvJGRdStjowtcA+HOl3Ye1pMRIYpMtijWIFjeoBxCrm8ppcEgrj8jW0t3cR6u6ta6GMSGGKtfTqeyeRPXcPP4VlsmEDNZgOy1ie8Xsa1bog2cYWxanh8jl8vltK2QG3hZsRFkNtOu3Md1ajxv7rfzpI2htpnNhwo7v9JYRa2HbuSbCwycTWfTbwQg2RjKw5RDN7W9Ee2kxJJkICbDgZAJVyY5uyT6RVfUxAPuJrXdx8DlgeY+niZGlPgt8sa+QQAVhce280ioyGN1miBXMG7B7Qa405cvCtlwu+qRiOIRMbZUvmHgL8KSOm7VUxukNMCcjXle1HPMEUs3BQSfIC5rQsy7r9QGHfjCMVAkN2IAujDUmw5d5oJvxt6eDEqsUpRTGDaym5zMOY8BSF4AtaGYaRzg0ivNOeMxaRIzyMFRRqx5CqeC2/hpiFjnjdjwAbU+rjSvDtSTE7JxLStnYFxewGgykcKWty3tjcP4sR7ValMmsUtLMGC1+Udbb6WmHaXSJJDPNEYEZY3KghypIAuL6EX1ql0kATRYOa1s6tpxtmVHtf1UH3wjtjsQO9gfai0W3nGbZOCbuKj9xh8KnlE2CtAiY3NvaKJrmEK3f2aJNnY+PuGb9y/wCGkfYDlMZCPpEj2g1pfRyMxxcR1DxD8S/Gs7wEIE8Ld0ifaBU3D2QU+Tcj2+XMIdtmARzzLbg7H26/Gta3CsRI4+esR9zn41mW/MHV42VTzyn3W+FaJ0WTZsNf6qD2GQVbDfFHr0WDF64L8lB0qT4cDDrictiZCoYEi69Xrp+l76Q94MTGcC5iK9WSoGUWHpDlYUwdPB/+n+3/AIFJWN7Oy4h9J/ix+FPiB7wqeHaM0097UvbOlyzo3cQfZrW2bPkzzwW+dJHr+stYUj2cHlz8q2Ho6xAmOGBPajmRSP0TcH2CpuGxa4H5MhTt0hY4pOgDsPk72DEfOPcfCut0ZmbB4wszNo1szFrfJX0uap9I0d8SDbhEv2uat7nJbZ+L/X/whQHiPqqEfhR6dUpYD0oD/wAyL760w9JKXxUff1Q+81LmDv1kItb5SPj+mtM3SQp/Kov+l+JqQeErU/4zP9ui73d12TjB3GT7imlrdua2Mwv/AFF94Ipp3VW+zsat/p/4YpU2HYYjDHulj97CiTsQj8cg72K7v6ttoS+Kxn90D4UQ2i+bYUJ+hIB/3GX41W6RorY46elEn4hU4UNsCT6kh90oPxo/md6qX9GM/Nv2VfoyxP8AvzL9KFvcymk7aK5JZFsOxI37rn+VMnR9IF2jD9ZJB+7f4UI3tgy4vEqP7R/fr8aG1qqNWIP+IPMqLphwuXFRSAaSQg+wn4Gj/QxPmw0o+i4H3j8ar9KUHWYTZ83fHY+eRD8DUXQg2mLXuaI+0Sf5avCPfDvcvLnH4Yjh9HKt08/8H+3/AIFJe3hbZ+GHeQfcx+NOfT3/AMH+3/gUl71m2Hwq/V/Cv86OI+J3wSYf4LfP6lKjoSCRy1Plwps6Od61wmMieX83mUN4cg3qvQjZsBEcsjRs0WXIzKA2Qk6FtdNRztVOPZkjAMsbMhJsRzsLkX77a0q55o2F9Gb5YpWm0IN0QgjmpBPxoju+f/jsRy0k+4KyTcveYOUgldnfIOrZha4FxkB+dl7z5Vr2zLLsyc8rS/ZakG0+q0EgwgD5JHw9kkjLsAA6EsTYAZl1ueVW9+N5VxGIQ4VTIoS3WsCsZOY6oSO2OV108aC4HDieaF5e0rTJkQ8AuccV538aaOkywxUSjS0IsB3Z2FJVNK1kl8rPXoq+6W8aQ4bFR4kGEvcK5BMZYx2A6y2UMe5rUE2Yx66FuI6yP7wpu3JS+DxqsARrodb/ACZ41n+E2VFmTR0BZb5HZeY4WOlB2wJ4soSvA17OnknDpOFsanjCPvMK72N2tiYwdzOfcjUM6Qt3zDiIwuIxLAxn85J1hHatYFhe3nXO7mzcU+z8b1eMyoufMjQo+f5ME9q4KkgWvrT/AJioBx0ZprZX6lR3NxFto4Y/XK+1WFedICZdoYgd5U+1FNBdiPiFxOHMbQFhKmXOrAZibDNluba8qI7/AP5WMcxnigzsiE9VI1iLEAjOoPKuA9lXc6pwSDsI5g7kZ3pOfYWCf6DqPc6/AVW6Fx28b+w/j1TxG2JG2F1TYTEZUluJl6tkFpL2NmzD0rejVzoWa7YwgEfmOIt/b1eEe8b5fRebiSMzIP7j1CrdO5X/AHPMxX8/awv/AGPHXy9tIeBjxW0pFiijUHJ6TckFlJW40W9uFz41q/Snu/HihAJWMYAlVJvmRyuYQglHEI+Urm5G3fSDu5PPhmlwDR/LwdbJCy+kjqvyigj04nUeVjflRn8Z4rHCSWAXqVv/AGb4rApJioJElEKAzx8njN86leYsL2PwqDd/avVuI0QNDikaMK4HCRWVG8CrG2bxNNsLyLDLPAMy/k5ZpGfsi65mDN6LNbQIt+OtqzTCbcaPD4ZkClo5pcoNvzfZYXHdmJt66z0TtVtQFILhpGRQbWaF/WAdPcR760rYXSa8mCkwTgKXNlkvrkJ7YPe1tAay/Fu7yuz6GRix8SSWP20QwWlqqfkptOtals2QDEQXICiWPiQAFDDie6wo30i41JMUhSRGAiAurAi+ZjbQ8aSt0d/psMxjNnQHVGsRY/OB4ofHh4VquyN4sPiLBMqudcjBbnxU8GHiKm1tirW1+KcHh9DVaF7i4pVwmMBdQTewLDW0Z8aS8NiTdOB1Xh5itZkwsZ9KND5ov8qrybLhPGGI/s1/lRMZIAXMxxa8vydtckv9KptPBpxjf3MK53B1wm0F+r9sbj4UZm3fwzelBGfVa3lY1BHu/CmYRdZEG9IJI4zctde4mmyDlWp6V7jNV6+trLdmT2khbukiP7y02dLq2xyHvgHudxRFuj/C6ZTKtiLdsHhqOINd7xbtNi2V5cSxZVyj5NOF765bX1rhGaIV3Y1jpGvo6r5oRsY59gY5Poux8vzbVD0Lvc4v9h/HqX8glwmFxGHVoZVnBuWzoVJXLpbMD31+6H9nvE2LD5f6m1jfh13gO8VWIU9qyYiZrmSVvIPS0wb87IOJRY1zkskoARb3PybKSxOVQGUHW5PKsn25tfJtLCYoJdXjhlZFJ0BBWSMnieBBvxrYd8sViEiH5Pa9mLEmxCi18p4BrE2J7qzzYOyoZx1QhljZIlbtk3IJ5aXy6ggm17nTQ0J3NDz3uUYGksHe9KmP25iJ4UhJKxR5sqDgFLMwFhpoGtVLD7Ltyp02vsWPDugZZCJGCqygEZybBTzB4e2uMJsxZEDrmAN7ZgL6G3suONZc6AtOaJSnjtkl4yB6XFfOqQwLxAZ9QeY5Hupszwk5etAbMFyspBzHgK7xezcgu7KBw7Wg99HOjYlzR2oBHtAIlyuYcGtxtyvRzYeOUgJcd6cww8uTrwuLHnQyXYJ16plYW7ShgRY6+qqz4sQgI6lbWsAOHke/nQBF+yno1TlqWA3lxEI5yJ3N27eTjtD9YGjuB3vjlHaVk7yO2t+YzLe3rFZVszeKSJhncFDwf/MRwPjwNN2AxySWugBPMc/WpHtq7XAqDmUU7w7Sif0ZEP6wv79alOvj5UvxwRuTck/pBXty4kX99X4tjR6+jp9Uj7rVQAqdK+1+6qGMxgUdogeZAqT+iIwt7K1uPpH8WlcxdTENVQyDgiIpZhy1N7D6x0o3SAbZoJXx8kk5IhjeU/VUketjZR7aNbibBmw/XNOEUyZLKGzEZc989tAe0NLngauY5pmVEvcyklmU2VEHFRYcLH0hqTRbAka24AADnoL8++uh9qQFCZuSwhdYrANLbLK8Vr+iqte9uOYHhbl31A2xJ+WJB/ShU/YwolHJblUv5X4e+qyQ5TrpLFPkNAvl+yWcTu7iDYl8K5X0c0Tix4ado2000oZPu9iQLCPC2AsAruth3AFbAU7Gbw99cMQeVQOEB3K4xlb+Sy3GboSl87YONmzBsyzi919HiBoO6uMZgpWVlkwktmFjlaNvZrxrUGhBqJsEDUjgTuVBjm7wOayTBbIjgLFcNilzBQbx5gAv6JOpOpND9tbHgmYMxljIFjeB7E8idPUe8W4Vsx2WtcHZA+kaXQ5AbCOmREUQsVXZOGVVVcQFIFjmBAY8yQRpfuqPC4Boz8lPFzsFlW391+HqIrbf6GXmb+Yrk7uwH0o4280U/CiMLMFxxcJ1V3/xZ5szbkqWEkbOBzSx9wY0wRb0C3YhlJ7irL7wDTEN1cHzwsB/UUfYKmTd3CDhhwv6Duv2GrCKccFMzYc8UsptLFykDI0atp8lGzN63cAL5gV3tPZOISNVijaNZDkdwcz3NrE2uSbXA4DlpemlNmRL6PXr5TyfEmp1UjhJN63B+1TQMEp2o6RDVNPJB9zMFGYlhdZg8a3ZXDBb5iCFLakXHDUAG1F12gkl1VShjNmU20Pq8j48DwIv310nKVvWEP4RXPWOfTYHyXL53114CqwxPa4Ws8r2OaaPX7L/2Q=="/>
          <p:cNvSpPr>
            <a:spLocks noChangeAspect="1" noChangeArrowheads="1"/>
          </p:cNvSpPr>
          <p:nvPr/>
        </p:nvSpPr>
        <p:spPr bwMode="auto">
          <a:xfrm>
            <a:off x="76200" y="412750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2079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200150"/>
            <a:ext cx="990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0" name="Picture 26" descr="http://t1.gstatic.com/images?q=tbn:ANd9GcS9Bi5DClxCR8yJWdlCJEkKTubJ5r9dESRZ2hVYEvz5Or3Rv6F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914650"/>
            <a:ext cx="8382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Straight Connector 34"/>
          <p:cNvCxnSpPr>
            <a:stCxn id="8" idx="2"/>
          </p:cNvCxnSpPr>
          <p:nvPr/>
        </p:nvCxnSpPr>
        <p:spPr>
          <a:xfrm rot="5400000">
            <a:off x="5133975" y="1914525"/>
            <a:ext cx="17145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endCxn id="10" idx="1"/>
          </p:cNvCxnSpPr>
          <p:nvPr/>
        </p:nvCxnSpPr>
        <p:spPr>
          <a:xfrm flipV="1">
            <a:off x="5486400" y="1743076"/>
            <a:ext cx="914400" cy="3143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endCxn id="9" idx="1"/>
          </p:cNvCxnSpPr>
          <p:nvPr/>
        </p:nvCxnSpPr>
        <p:spPr>
          <a:xfrm>
            <a:off x="5486400" y="2343150"/>
            <a:ext cx="228600" cy="777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0800000" flipV="1">
            <a:off x="5486400" y="3657600"/>
            <a:ext cx="152400" cy="571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21" idx="3"/>
          </p:cNvCxnSpPr>
          <p:nvPr/>
        </p:nvCxnSpPr>
        <p:spPr>
          <a:xfrm flipV="1">
            <a:off x="1828800" y="5086351"/>
            <a:ext cx="304800" cy="2000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20" idx="0"/>
          </p:cNvCxnSpPr>
          <p:nvPr/>
        </p:nvCxnSpPr>
        <p:spPr>
          <a:xfrm flipH="1" flipV="1">
            <a:off x="2667000" y="5200650"/>
            <a:ext cx="38100" cy="1143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87" name="Picture 6" descr="DSC0490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314950"/>
            <a:ext cx="1066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8" name="Picture 13" descr="C:\Documents and Settings\P Sumana\My Documents\KOLODYNE  for Internal Estimate\PHEP-I_-_PORTAL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3714750"/>
            <a:ext cx="117951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" name="Picture 3" descr="02012009301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800600"/>
            <a:ext cx="838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Picture 7" descr="DSC0487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372100"/>
            <a:ext cx="1143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1" name="Picture 59" descr="Ongoing works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372100"/>
            <a:ext cx="1468438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2" name="Picture 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085851"/>
            <a:ext cx="1204913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3" name="Text Box 6"/>
          <p:cNvSpPr txBox="1">
            <a:spLocks noChangeArrowheads="1"/>
          </p:cNvSpPr>
          <p:nvPr/>
        </p:nvSpPr>
        <p:spPr bwMode="auto">
          <a:xfrm>
            <a:off x="8839201" y="5807075"/>
            <a:ext cx="3476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58345FAB-46BA-44AF-BE08-3E20C2B9DA27}" type="slidenum">
              <a:rPr lang="en-US" sz="1000"/>
              <a:pPr algn="r" eaLnBrk="1" hangingPunct="1">
                <a:spcBef>
                  <a:spcPct val="50000"/>
                </a:spcBef>
              </a:pPr>
              <a:t>16</a:t>
            </a:fld>
            <a:endParaRPr lang="en-US" sz="1000"/>
          </a:p>
        </p:txBody>
      </p:sp>
      <p:sp>
        <p:nvSpPr>
          <p:cNvPr id="2094" name="Rectangle 67"/>
          <p:cNvSpPr>
            <a:spLocks noChangeArrowheads="1"/>
          </p:cNvSpPr>
          <p:nvPr/>
        </p:nvSpPr>
        <p:spPr bwMode="auto">
          <a:xfrm>
            <a:off x="76200" y="1200150"/>
            <a:ext cx="54102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 type="triangle" w="med" len="med"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IN"/>
          </a:p>
        </p:txBody>
      </p:sp>
      <p:sp>
        <p:nvSpPr>
          <p:cNvPr id="71" name="Freeform 70"/>
          <p:cNvSpPr/>
          <p:nvPr/>
        </p:nvSpPr>
        <p:spPr>
          <a:xfrm>
            <a:off x="1909764" y="1201739"/>
            <a:ext cx="1824037" cy="700087"/>
          </a:xfrm>
          <a:custGeom>
            <a:avLst/>
            <a:gdLst>
              <a:gd name="connsiteX0" fmla="*/ 0 w 1824421"/>
              <a:gd name="connsiteY0" fmla="*/ 155687 h 934104"/>
              <a:gd name="connsiteX1" fmla="*/ 45600 w 1824421"/>
              <a:gd name="connsiteY1" fmla="*/ 45600 h 934104"/>
              <a:gd name="connsiteX2" fmla="*/ 155687 w 1824421"/>
              <a:gd name="connsiteY2" fmla="*/ 0 h 934104"/>
              <a:gd name="connsiteX3" fmla="*/ 1668734 w 1824421"/>
              <a:gd name="connsiteY3" fmla="*/ 0 h 934104"/>
              <a:gd name="connsiteX4" fmla="*/ 1778821 w 1824421"/>
              <a:gd name="connsiteY4" fmla="*/ 45600 h 934104"/>
              <a:gd name="connsiteX5" fmla="*/ 1824421 w 1824421"/>
              <a:gd name="connsiteY5" fmla="*/ 155687 h 934104"/>
              <a:gd name="connsiteX6" fmla="*/ 1824421 w 1824421"/>
              <a:gd name="connsiteY6" fmla="*/ 778417 h 934104"/>
              <a:gd name="connsiteX7" fmla="*/ 1778821 w 1824421"/>
              <a:gd name="connsiteY7" fmla="*/ 888504 h 934104"/>
              <a:gd name="connsiteX8" fmla="*/ 1668734 w 1824421"/>
              <a:gd name="connsiteY8" fmla="*/ 934104 h 934104"/>
              <a:gd name="connsiteX9" fmla="*/ 155687 w 1824421"/>
              <a:gd name="connsiteY9" fmla="*/ 934104 h 934104"/>
              <a:gd name="connsiteX10" fmla="*/ 45600 w 1824421"/>
              <a:gd name="connsiteY10" fmla="*/ 888504 h 934104"/>
              <a:gd name="connsiteX11" fmla="*/ 0 w 1824421"/>
              <a:gd name="connsiteY11" fmla="*/ 778417 h 934104"/>
              <a:gd name="connsiteX12" fmla="*/ 0 w 1824421"/>
              <a:gd name="connsiteY12" fmla="*/ 155687 h 934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24421" h="934104">
                <a:moveTo>
                  <a:pt x="0" y="155687"/>
                </a:moveTo>
                <a:cubicBezTo>
                  <a:pt x="0" y="114396"/>
                  <a:pt x="16403" y="74797"/>
                  <a:pt x="45600" y="45600"/>
                </a:cubicBezTo>
                <a:cubicBezTo>
                  <a:pt x="74797" y="16403"/>
                  <a:pt x="114397" y="0"/>
                  <a:pt x="155687" y="0"/>
                </a:cubicBezTo>
                <a:lnTo>
                  <a:pt x="1668734" y="0"/>
                </a:lnTo>
                <a:cubicBezTo>
                  <a:pt x="1710025" y="0"/>
                  <a:pt x="1749624" y="16403"/>
                  <a:pt x="1778821" y="45600"/>
                </a:cubicBezTo>
                <a:cubicBezTo>
                  <a:pt x="1808018" y="74797"/>
                  <a:pt x="1824421" y="114397"/>
                  <a:pt x="1824421" y="155687"/>
                </a:cubicBezTo>
                <a:lnTo>
                  <a:pt x="1824421" y="778417"/>
                </a:lnTo>
                <a:cubicBezTo>
                  <a:pt x="1824421" y="819708"/>
                  <a:pt x="1808018" y="859307"/>
                  <a:pt x="1778821" y="888504"/>
                </a:cubicBezTo>
                <a:cubicBezTo>
                  <a:pt x="1749624" y="917701"/>
                  <a:pt x="1710024" y="934104"/>
                  <a:pt x="1668734" y="934104"/>
                </a:cubicBezTo>
                <a:lnTo>
                  <a:pt x="155687" y="934104"/>
                </a:lnTo>
                <a:cubicBezTo>
                  <a:pt x="114396" y="934104"/>
                  <a:pt x="74797" y="917701"/>
                  <a:pt x="45600" y="888504"/>
                </a:cubicBezTo>
                <a:cubicBezTo>
                  <a:pt x="16403" y="859307"/>
                  <a:pt x="0" y="819707"/>
                  <a:pt x="0" y="778417"/>
                </a:cubicBezTo>
                <a:lnTo>
                  <a:pt x="0" y="155687"/>
                </a:lnTo>
                <a:close/>
              </a:path>
            </a:pathLst>
          </a:custGeom>
          <a:solidFill>
            <a:srgbClr val="A9AFE5"/>
          </a:solidFill>
          <a:ln>
            <a:tailEnd type="triangle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8939" tIns="98939" rIns="98939" bIns="98939" spcCol="1270" anchor="ctr"/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400" b="1" dirty="0">
                <a:solidFill>
                  <a:schemeClr val="tx1"/>
                </a:solidFill>
                <a:latin typeface="+mj-lt"/>
              </a:rPr>
              <a:t>Project Conceptualization</a:t>
            </a:r>
            <a:endParaRPr lang="en-IN" sz="1400" dirty="0">
              <a:solidFill>
                <a:schemeClr val="tx1"/>
              </a:solidFill>
            </a:endParaRPr>
          </a:p>
        </p:txBody>
      </p:sp>
      <p:sp>
        <p:nvSpPr>
          <p:cNvPr id="73" name="Freeform 72"/>
          <p:cNvSpPr/>
          <p:nvPr/>
        </p:nvSpPr>
        <p:spPr>
          <a:xfrm>
            <a:off x="555626" y="1416051"/>
            <a:ext cx="4397375" cy="329882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247767" y="266499"/>
                </a:moveTo>
                <a:arcTo wR="2198570" hR="2198570" stAng="17910231" swAng="724359"/>
              </a:path>
            </a:pathLst>
          </a:custGeom>
          <a:noFill/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4" name="Freeform 73"/>
          <p:cNvSpPr/>
          <p:nvPr/>
        </p:nvSpPr>
        <p:spPr>
          <a:xfrm>
            <a:off x="4006850" y="2025651"/>
            <a:ext cx="1436688" cy="701675"/>
          </a:xfrm>
          <a:custGeom>
            <a:avLst/>
            <a:gdLst>
              <a:gd name="connsiteX0" fmla="*/ 0 w 1437084"/>
              <a:gd name="connsiteY0" fmla="*/ 155687 h 934104"/>
              <a:gd name="connsiteX1" fmla="*/ 45600 w 1437084"/>
              <a:gd name="connsiteY1" fmla="*/ 45600 h 934104"/>
              <a:gd name="connsiteX2" fmla="*/ 155687 w 1437084"/>
              <a:gd name="connsiteY2" fmla="*/ 0 h 934104"/>
              <a:gd name="connsiteX3" fmla="*/ 1281397 w 1437084"/>
              <a:gd name="connsiteY3" fmla="*/ 0 h 934104"/>
              <a:gd name="connsiteX4" fmla="*/ 1391484 w 1437084"/>
              <a:gd name="connsiteY4" fmla="*/ 45600 h 934104"/>
              <a:gd name="connsiteX5" fmla="*/ 1437084 w 1437084"/>
              <a:gd name="connsiteY5" fmla="*/ 155687 h 934104"/>
              <a:gd name="connsiteX6" fmla="*/ 1437084 w 1437084"/>
              <a:gd name="connsiteY6" fmla="*/ 778417 h 934104"/>
              <a:gd name="connsiteX7" fmla="*/ 1391484 w 1437084"/>
              <a:gd name="connsiteY7" fmla="*/ 888504 h 934104"/>
              <a:gd name="connsiteX8" fmla="*/ 1281397 w 1437084"/>
              <a:gd name="connsiteY8" fmla="*/ 934104 h 934104"/>
              <a:gd name="connsiteX9" fmla="*/ 155687 w 1437084"/>
              <a:gd name="connsiteY9" fmla="*/ 934104 h 934104"/>
              <a:gd name="connsiteX10" fmla="*/ 45600 w 1437084"/>
              <a:gd name="connsiteY10" fmla="*/ 888504 h 934104"/>
              <a:gd name="connsiteX11" fmla="*/ 0 w 1437084"/>
              <a:gd name="connsiteY11" fmla="*/ 778417 h 934104"/>
              <a:gd name="connsiteX12" fmla="*/ 0 w 1437084"/>
              <a:gd name="connsiteY12" fmla="*/ 155687 h 934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37084" h="934104">
                <a:moveTo>
                  <a:pt x="0" y="155687"/>
                </a:moveTo>
                <a:cubicBezTo>
                  <a:pt x="0" y="114396"/>
                  <a:pt x="16403" y="74797"/>
                  <a:pt x="45600" y="45600"/>
                </a:cubicBezTo>
                <a:cubicBezTo>
                  <a:pt x="74797" y="16403"/>
                  <a:pt x="114397" y="0"/>
                  <a:pt x="155687" y="0"/>
                </a:cubicBezTo>
                <a:lnTo>
                  <a:pt x="1281397" y="0"/>
                </a:lnTo>
                <a:cubicBezTo>
                  <a:pt x="1322688" y="0"/>
                  <a:pt x="1362287" y="16403"/>
                  <a:pt x="1391484" y="45600"/>
                </a:cubicBezTo>
                <a:cubicBezTo>
                  <a:pt x="1420681" y="74797"/>
                  <a:pt x="1437084" y="114397"/>
                  <a:pt x="1437084" y="155687"/>
                </a:cubicBezTo>
                <a:lnTo>
                  <a:pt x="1437084" y="778417"/>
                </a:lnTo>
                <a:cubicBezTo>
                  <a:pt x="1437084" y="819708"/>
                  <a:pt x="1420681" y="859307"/>
                  <a:pt x="1391484" y="888504"/>
                </a:cubicBezTo>
                <a:cubicBezTo>
                  <a:pt x="1362287" y="917701"/>
                  <a:pt x="1322687" y="934104"/>
                  <a:pt x="1281397" y="934104"/>
                </a:cubicBezTo>
                <a:lnTo>
                  <a:pt x="155687" y="934104"/>
                </a:lnTo>
                <a:cubicBezTo>
                  <a:pt x="114396" y="934104"/>
                  <a:pt x="74797" y="917701"/>
                  <a:pt x="45600" y="888504"/>
                </a:cubicBezTo>
                <a:cubicBezTo>
                  <a:pt x="16403" y="859307"/>
                  <a:pt x="0" y="819707"/>
                  <a:pt x="0" y="778417"/>
                </a:cubicBezTo>
                <a:lnTo>
                  <a:pt x="0" y="155687"/>
                </a:lnTo>
                <a:close/>
              </a:path>
            </a:pathLst>
          </a:custGeom>
          <a:ln>
            <a:tailEnd type="triangle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8939" tIns="98939" rIns="98939" bIns="98939" spcCol="1270" anchor="ctr"/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400" b="1" dirty="0">
                <a:solidFill>
                  <a:schemeClr val="tx1"/>
                </a:solidFill>
                <a:latin typeface="+mj-lt"/>
              </a:rPr>
              <a:t>Feasibility Study</a:t>
            </a:r>
            <a:endParaRPr lang="en-IN" sz="1400" dirty="0">
              <a:solidFill>
                <a:schemeClr val="tx1"/>
              </a:solidFill>
            </a:endParaRPr>
          </a:p>
        </p:txBody>
      </p:sp>
      <p:sp>
        <p:nvSpPr>
          <p:cNvPr id="75" name="Freeform 74"/>
          <p:cNvSpPr/>
          <p:nvPr/>
        </p:nvSpPr>
        <p:spPr>
          <a:xfrm>
            <a:off x="822326" y="930276"/>
            <a:ext cx="4397375" cy="329882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362923" y="1812192"/>
                </a:moveTo>
                <a:arcTo wR="2198570" hR="2198570" stAng="20992695" swAng="1214609"/>
              </a:path>
            </a:pathLst>
          </a:custGeom>
          <a:noFill/>
          <a:ln w="762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6" name="Freeform 75"/>
          <p:cNvSpPr/>
          <p:nvPr/>
        </p:nvSpPr>
        <p:spPr>
          <a:xfrm>
            <a:off x="4006850" y="3675064"/>
            <a:ext cx="1436688" cy="700087"/>
          </a:xfrm>
          <a:custGeom>
            <a:avLst/>
            <a:gdLst>
              <a:gd name="connsiteX0" fmla="*/ 0 w 1437084"/>
              <a:gd name="connsiteY0" fmla="*/ 155687 h 934104"/>
              <a:gd name="connsiteX1" fmla="*/ 45600 w 1437084"/>
              <a:gd name="connsiteY1" fmla="*/ 45600 h 934104"/>
              <a:gd name="connsiteX2" fmla="*/ 155687 w 1437084"/>
              <a:gd name="connsiteY2" fmla="*/ 0 h 934104"/>
              <a:gd name="connsiteX3" fmla="*/ 1281397 w 1437084"/>
              <a:gd name="connsiteY3" fmla="*/ 0 h 934104"/>
              <a:gd name="connsiteX4" fmla="*/ 1391484 w 1437084"/>
              <a:gd name="connsiteY4" fmla="*/ 45600 h 934104"/>
              <a:gd name="connsiteX5" fmla="*/ 1437084 w 1437084"/>
              <a:gd name="connsiteY5" fmla="*/ 155687 h 934104"/>
              <a:gd name="connsiteX6" fmla="*/ 1437084 w 1437084"/>
              <a:gd name="connsiteY6" fmla="*/ 778417 h 934104"/>
              <a:gd name="connsiteX7" fmla="*/ 1391484 w 1437084"/>
              <a:gd name="connsiteY7" fmla="*/ 888504 h 934104"/>
              <a:gd name="connsiteX8" fmla="*/ 1281397 w 1437084"/>
              <a:gd name="connsiteY8" fmla="*/ 934104 h 934104"/>
              <a:gd name="connsiteX9" fmla="*/ 155687 w 1437084"/>
              <a:gd name="connsiteY9" fmla="*/ 934104 h 934104"/>
              <a:gd name="connsiteX10" fmla="*/ 45600 w 1437084"/>
              <a:gd name="connsiteY10" fmla="*/ 888504 h 934104"/>
              <a:gd name="connsiteX11" fmla="*/ 0 w 1437084"/>
              <a:gd name="connsiteY11" fmla="*/ 778417 h 934104"/>
              <a:gd name="connsiteX12" fmla="*/ 0 w 1437084"/>
              <a:gd name="connsiteY12" fmla="*/ 155687 h 934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37084" h="934104">
                <a:moveTo>
                  <a:pt x="0" y="155687"/>
                </a:moveTo>
                <a:cubicBezTo>
                  <a:pt x="0" y="114396"/>
                  <a:pt x="16403" y="74797"/>
                  <a:pt x="45600" y="45600"/>
                </a:cubicBezTo>
                <a:cubicBezTo>
                  <a:pt x="74797" y="16403"/>
                  <a:pt x="114397" y="0"/>
                  <a:pt x="155687" y="0"/>
                </a:cubicBezTo>
                <a:lnTo>
                  <a:pt x="1281397" y="0"/>
                </a:lnTo>
                <a:cubicBezTo>
                  <a:pt x="1322688" y="0"/>
                  <a:pt x="1362287" y="16403"/>
                  <a:pt x="1391484" y="45600"/>
                </a:cubicBezTo>
                <a:cubicBezTo>
                  <a:pt x="1420681" y="74797"/>
                  <a:pt x="1437084" y="114397"/>
                  <a:pt x="1437084" y="155687"/>
                </a:cubicBezTo>
                <a:lnTo>
                  <a:pt x="1437084" y="778417"/>
                </a:lnTo>
                <a:cubicBezTo>
                  <a:pt x="1437084" y="819708"/>
                  <a:pt x="1420681" y="859307"/>
                  <a:pt x="1391484" y="888504"/>
                </a:cubicBezTo>
                <a:cubicBezTo>
                  <a:pt x="1362287" y="917701"/>
                  <a:pt x="1322687" y="934104"/>
                  <a:pt x="1281397" y="934104"/>
                </a:cubicBezTo>
                <a:lnTo>
                  <a:pt x="155687" y="934104"/>
                </a:lnTo>
                <a:cubicBezTo>
                  <a:pt x="114396" y="934104"/>
                  <a:pt x="74797" y="917701"/>
                  <a:pt x="45600" y="888504"/>
                </a:cubicBezTo>
                <a:cubicBezTo>
                  <a:pt x="16403" y="859307"/>
                  <a:pt x="0" y="819707"/>
                  <a:pt x="0" y="778417"/>
                </a:cubicBezTo>
                <a:lnTo>
                  <a:pt x="0" y="155687"/>
                </a:lnTo>
                <a:close/>
              </a:path>
            </a:pathLst>
          </a:custGeom>
          <a:ln>
            <a:tailEnd type="triangle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8939" tIns="98939" rIns="98939" bIns="98939" spcCol="1270" anchor="ctr"/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400" b="1" dirty="0">
                <a:solidFill>
                  <a:schemeClr val="tx1"/>
                </a:solidFill>
                <a:latin typeface="+mj-lt"/>
              </a:rPr>
              <a:t>Detailed Project Report</a:t>
            </a:r>
            <a:endParaRPr lang="en-IN" sz="1400" dirty="0">
              <a:solidFill>
                <a:schemeClr val="tx1"/>
              </a:solidFill>
            </a:endParaRPr>
          </a:p>
        </p:txBody>
      </p:sp>
      <p:sp>
        <p:nvSpPr>
          <p:cNvPr id="77" name="Freeform 76"/>
          <p:cNvSpPr/>
          <p:nvPr/>
        </p:nvSpPr>
        <p:spPr>
          <a:xfrm>
            <a:off x="468314" y="465137"/>
            <a:ext cx="4395787" cy="329723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593121" y="3898258"/>
                </a:moveTo>
                <a:arcTo wR="2198570" hR="2198570" stAng="3037920" swAng="969605"/>
              </a:path>
            </a:pathLst>
          </a:custGeom>
          <a:noFill/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8" name="Freeform 77"/>
          <p:cNvSpPr/>
          <p:nvPr/>
        </p:nvSpPr>
        <p:spPr>
          <a:xfrm>
            <a:off x="2057400" y="4500564"/>
            <a:ext cx="1436688" cy="700087"/>
          </a:xfrm>
          <a:custGeom>
            <a:avLst/>
            <a:gdLst>
              <a:gd name="connsiteX0" fmla="*/ 0 w 1437084"/>
              <a:gd name="connsiteY0" fmla="*/ 155687 h 934104"/>
              <a:gd name="connsiteX1" fmla="*/ 45600 w 1437084"/>
              <a:gd name="connsiteY1" fmla="*/ 45600 h 934104"/>
              <a:gd name="connsiteX2" fmla="*/ 155687 w 1437084"/>
              <a:gd name="connsiteY2" fmla="*/ 0 h 934104"/>
              <a:gd name="connsiteX3" fmla="*/ 1281397 w 1437084"/>
              <a:gd name="connsiteY3" fmla="*/ 0 h 934104"/>
              <a:gd name="connsiteX4" fmla="*/ 1391484 w 1437084"/>
              <a:gd name="connsiteY4" fmla="*/ 45600 h 934104"/>
              <a:gd name="connsiteX5" fmla="*/ 1437084 w 1437084"/>
              <a:gd name="connsiteY5" fmla="*/ 155687 h 934104"/>
              <a:gd name="connsiteX6" fmla="*/ 1437084 w 1437084"/>
              <a:gd name="connsiteY6" fmla="*/ 778417 h 934104"/>
              <a:gd name="connsiteX7" fmla="*/ 1391484 w 1437084"/>
              <a:gd name="connsiteY7" fmla="*/ 888504 h 934104"/>
              <a:gd name="connsiteX8" fmla="*/ 1281397 w 1437084"/>
              <a:gd name="connsiteY8" fmla="*/ 934104 h 934104"/>
              <a:gd name="connsiteX9" fmla="*/ 155687 w 1437084"/>
              <a:gd name="connsiteY9" fmla="*/ 934104 h 934104"/>
              <a:gd name="connsiteX10" fmla="*/ 45600 w 1437084"/>
              <a:gd name="connsiteY10" fmla="*/ 888504 h 934104"/>
              <a:gd name="connsiteX11" fmla="*/ 0 w 1437084"/>
              <a:gd name="connsiteY11" fmla="*/ 778417 h 934104"/>
              <a:gd name="connsiteX12" fmla="*/ 0 w 1437084"/>
              <a:gd name="connsiteY12" fmla="*/ 155687 h 934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37084" h="934104">
                <a:moveTo>
                  <a:pt x="0" y="155687"/>
                </a:moveTo>
                <a:cubicBezTo>
                  <a:pt x="0" y="114396"/>
                  <a:pt x="16403" y="74797"/>
                  <a:pt x="45600" y="45600"/>
                </a:cubicBezTo>
                <a:cubicBezTo>
                  <a:pt x="74797" y="16403"/>
                  <a:pt x="114397" y="0"/>
                  <a:pt x="155687" y="0"/>
                </a:cubicBezTo>
                <a:lnTo>
                  <a:pt x="1281397" y="0"/>
                </a:lnTo>
                <a:cubicBezTo>
                  <a:pt x="1322688" y="0"/>
                  <a:pt x="1362287" y="16403"/>
                  <a:pt x="1391484" y="45600"/>
                </a:cubicBezTo>
                <a:cubicBezTo>
                  <a:pt x="1420681" y="74797"/>
                  <a:pt x="1437084" y="114397"/>
                  <a:pt x="1437084" y="155687"/>
                </a:cubicBezTo>
                <a:lnTo>
                  <a:pt x="1437084" y="778417"/>
                </a:lnTo>
                <a:cubicBezTo>
                  <a:pt x="1437084" y="819708"/>
                  <a:pt x="1420681" y="859307"/>
                  <a:pt x="1391484" y="888504"/>
                </a:cubicBezTo>
                <a:cubicBezTo>
                  <a:pt x="1362287" y="917701"/>
                  <a:pt x="1322687" y="934104"/>
                  <a:pt x="1281397" y="934104"/>
                </a:cubicBezTo>
                <a:lnTo>
                  <a:pt x="155687" y="934104"/>
                </a:lnTo>
                <a:cubicBezTo>
                  <a:pt x="114396" y="934104"/>
                  <a:pt x="74797" y="917701"/>
                  <a:pt x="45600" y="888504"/>
                </a:cubicBezTo>
                <a:cubicBezTo>
                  <a:pt x="16403" y="859307"/>
                  <a:pt x="0" y="819707"/>
                  <a:pt x="0" y="778417"/>
                </a:cubicBezTo>
                <a:lnTo>
                  <a:pt x="0" y="155687"/>
                </a:lnTo>
                <a:close/>
              </a:path>
            </a:pathLst>
          </a:custGeom>
          <a:ln>
            <a:tailEnd type="triangle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8939" tIns="98939" rIns="98939" bIns="98939" spcCol="1270" anchor="ctr"/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400" b="1" dirty="0">
                <a:solidFill>
                  <a:schemeClr val="tx1"/>
                </a:solidFill>
                <a:latin typeface="+mj-lt"/>
              </a:rPr>
              <a:t>Construction </a:t>
            </a:r>
            <a:endParaRPr lang="en-IN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0" name="Freeform 79"/>
          <p:cNvSpPr/>
          <p:nvPr/>
        </p:nvSpPr>
        <p:spPr>
          <a:xfrm>
            <a:off x="119064" y="3675064"/>
            <a:ext cx="1597025" cy="700087"/>
          </a:xfrm>
          <a:custGeom>
            <a:avLst/>
            <a:gdLst>
              <a:gd name="connsiteX0" fmla="*/ 0 w 1598239"/>
              <a:gd name="connsiteY0" fmla="*/ 155687 h 934104"/>
              <a:gd name="connsiteX1" fmla="*/ 45600 w 1598239"/>
              <a:gd name="connsiteY1" fmla="*/ 45600 h 934104"/>
              <a:gd name="connsiteX2" fmla="*/ 155687 w 1598239"/>
              <a:gd name="connsiteY2" fmla="*/ 0 h 934104"/>
              <a:gd name="connsiteX3" fmla="*/ 1442552 w 1598239"/>
              <a:gd name="connsiteY3" fmla="*/ 0 h 934104"/>
              <a:gd name="connsiteX4" fmla="*/ 1552639 w 1598239"/>
              <a:gd name="connsiteY4" fmla="*/ 45600 h 934104"/>
              <a:gd name="connsiteX5" fmla="*/ 1598239 w 1598239"/>
              <a:gd name="connsiteY5" fmla="*/ 155687 h 934104"/>
              <a:gd name="connsiteX6" fmla="*/ 1598239 w 1598239"/>
              <a:gd name="connsiteY6" fmla="*/ 778417 h 934104"/>
              <a:gd name="connsiteX7" fmla="*/ 1552639 w 1598239"/>
              <a:gd name="connsiteY7" fmla="*/ 888504 h 934104"/>
              <a:gd name="connsiteX8" fmla="*/ 1442552 w 1598239"/>
              <a:gd name="connsiteY8" fmla="*/ 934104 h 934104"/>
              <a:gd name="connsiteX9" fmla="*/ 155687 w 1598239"/>
              <a:gd name="connsiteY9" fmla="*/ 934104 h 934104"/>
              <a:gd name="connsiteX10" fmla="*/ 45600 w 1598239"/>
              <a:gd name="connsiteY10" fmla="*/ 888504 h 934104"/>
              <a:gd name="connsiteX11" fmla="*/ 0 w 1598239"/>
              <a:gd name="connsiteY11" fmla="*/ 778417 h 934104"/>
              <a:gd name="connsiteX12" fmla="*/ 0 w 1598239"/>
              <a:gd name="connsiteY12" fmla="*/ 155687 h 934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98239" h="934104">
                <a:moveTo>
                  <a:pt x="0" y="155687"/>
                </a:moveTo>
                <a:cubicBezTo>
                  <a:pt x="0" y="114396"/>
                  <a:pt x="16403" y="74797"/>
                  <a:pt x="45600" y="45600"/>
                </a:cubicBezTo>
                <a:cubicBezTo>
                  <a:pt x="74797" y="16403"/>
                  <a:pt x="114397" y="0"/>
                  <a:pt x="155687" y="0"/>
                </a:cubicBezTo>
                <a:lnTo>
                  <a:pt x="1442552" y="0"/>
                </a:lnTo>
                <a:cubicBezTo>
                  <a:pt x="1483843" y="0"/>
                  <a:pt x="1523442" y="16403"/>
                  <a:pt x="1552639" y="45600"/>
                </a:cubicBezTo>
                <a:cubicBezTo>
                  <a:pt x="1581836" y="74797"/>
                  <a:pt x="1598239" y="114397"/>
                  <a:pt x="1598239" y="155687"/>
                </a:cubicBezTo>
                <a:lnTo>
                  <a:pt x="1598239" y="778417"/>
                </a:lnTo>
                <a:cubicBezTo>
                  <a:pt x="1598239" y="819708"/>
                  <a:pt x="1581836" y="859307"/>
                  <a:pt x="1552639" y="888504"/>
                </a:cubicBezTo>
                <a:cubicBezTo>
                  <a:pt x="1523442" y="917701"/>
                  <a:pt x="1483842" y="934104"/>
                  <a:pt x="1442552" y="934104"/>
                </a:cubicBezTo>
                <a:lnTo>
                  <a:pt x="155687" y="934104"/>
                </a:lnTo>
                <a:cubicBezTo>
                  <a:pt x="114396" y="934104"/>
                  <a:pt x="74797" y="917701"/>
                  <a:pt x="45600" y="888504"/>
                </a:cubicBezTo>
                <a:cubicBezTo>
                  <a:pt x="16403" y="859307"/>
                  <a:pt x="0" y="819707"/>
                  <a:pt x="0" y="778417"/>
                </a:cubicBezTo>
                <a:lnTo>
                  <a:pt x="0" y="155687"/>
                </a:lnTo>
                <a:close/>
              </a:path>
            </a:pathLst>
          </a:custGeom>
          <a:ln>
            <a:tailEnd type="triangle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8939" tIns="98939" rIns="98939" bIns="98939" spcCol="1270" anchor="ctr"/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400" b="1" dirty="0">
                <a:solidFill>
                  <a:schemeClr val="tx1"/>
                </a:solidFill>
                <a:latin typeface="+mj-lt"/>
              </a:rPr>
              <a:t>Commissioning &amp; O&amp;M </a:t>
            </a:r>
            <a:endParaRPr lang="en-IN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1" name="Freeform 80"/>
          <p:cNvSpPr/>
          <p:nvPr/>
        </p:nvSpPr>
        <p:spPr>
          <a:xfrm>
            <a:off x="555626" y="987426"/>
            <a:ext cx="4397375" cy="329882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4217" y="2584947"/>
                </a:moveTo>
                <a:arcTo wR="2198570" hR="2198570" stAng="10192695" swAng="1214609"/>
              </a:path>
            </a:pathLst>
          </a:custGeom>
          <a:noFill/>
          <a:ln w="762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2" name="Freeform 81"/>
          <p:cNvSpPr/>
          <p:nvPr/>
        </p:nvSpPr>
        <p:spPr>
          <a:xfrm>
            <a:off x="198439" y="2025651"/>
            <a:ext cx="1438275" cy="701675"/>
          </a:xfrm>
          <a:custGeom>
            <a:avLst/>
            <a:gdLst>
              <a:gd name="connsiteX0" fmla="*/ 0 w 1437084"/>
              <a:gd name="connsiteY0" fmla="*/ 155687 h 934104"/>
              <a:gd name="connsiteX1" fmla="*/ 45600 w 1437084"/>
              <a:gd name="connsiteY1" fmla="*/ 45600 h 934104"/>
              <a:gd name="connsiteX2" fmla="*/ 155687 w 1437084"/>
              <a:gd name="connsiteY2" fmla="*/ 0 h 934104"/>
              <a:gd name="connsiteX3" fmla="*/ 1281397 w 1437084"/>
              <a:gd name="connsiteY3" fmla="*/ 0 h 934104"/>
              <a:gd name="connsiteX4" fmla="*/ 1391484 w 1437084"/>
              <a:gd name="connsiteY4" fmla="*/ 45600 h 934104"/>
              <a:gd name="connsiteX5" fmla="*/ 1437084 w 1437084"/>
              <a:gd name="connsiteY5" fmla="*/ 155687 h 934104"/>
              <a:gd name="connsiteX6" fmla="*/ 1437084 w 1437084"/>
              <a:gd name="connsiteY6" fmla="*/ 778417 h 934104"/>
              <a:gd name="connsiteX7" fmla="*/ 1391484 w 1437084"/>
              <a:gd name="connsiteY7" fmla="*/ 888504 h 934104"/>
              <a:gd name="connsiteX8" fmla="*/ 1281397 w 1437084"/>
              <a:gd name="connsiteY8" fmla="*/ 934104 h 934104"/>
              <a:gd name="connsiteX9" fmla="*/ 155687 w 1437084"/>
              <a:gd name="connsiteY9" fmla="*/ 934104 h 934104"/>
              <a:gd name="connsiteX10" fmla="*/ 45600 w 1437084"/>
              <a:gd name="connsiteY10" fmla="*/ 888504 h 934104"/>
              <a:gd name="connsiteX11" fmla="*/ 0 w 1437084"/>
              <a:gd name="connsiteY11" fmla="*/ 778417 h 934104"/>
              <a:gd name="connsiteX12" fmla="*/ 0 w 1437084"/>
              <a:gd name="connsiteY12" fmla="*/ 155687 h 934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37084" h="934104">
                <a:moveTo>
                  <a:pt x="0" y="155687"/>
                </a:moveTo>
                <a:cubicBezTo>
                  <a:pt x="0" y="114396"/>
                  <a:pt x="16403" y="74797"/>
                  <a:pt x="45600" y="45600"/>
                </a:cubicBezTo>
                <a:cubicBezTo>
                  <a:pt x="74797" y="16403"/>
                  <a:pt x="114397" y="0"/>
                  <a:pt x="155687" y="0"/>
                </a:cubicBezTo>
                <a:lnTo>
                  <a:pt x="1281397" y="0"/>
                </a:lnTo>
                <a:cubicBezTo>
                  <a:pt x="1322688" y="0"/>
                  <a:pt x="1362287" y="16403"/>
                  <a:pt x="1391484" y="45600"/>
                </a:cubicBezTo>
                <a:cubicBezTo>
                  <a:pt x="1420681" y="74797"/>
                  <a:pt x="1437084" y="114397"/>
                  <a:pt x="1437084" y="155687"/>
                </a:cubicBezTo>
                <a:lnTo>
                  <a:pt x="1437084" y="778417"/>
                </a:lnTo>
                <a:cubicBezTo>
                  <a:pt x="1437084" y="819708"/>
                  <a:pt x="1420681" y="859307"/>
                  <a:pt x="1391484" y="888504"/>
                </a:cubicBezTo>
                <a:cubicBezTo>
                  <a:pt x="1362287" y="917701"/>
                  <a:pt x="1322687" y="934104"/>
                  <a:pt x="1281397" y="934104"/>
                </a:cubicBezTo>
                <a:lnTo>
                  <a:pt x="155687" y="934104"/>
                </a:lnTo>
                <a:cubicBezTo>
                  <a:pt x="114396" y="934104"/>
                  <a:pt x="74797" y="917701"/>
                  <a:pt x="45600" y="888504"/>
                </a:cubicBezTo>
                <a:cubicBezTo>
                  <a:pt x="16403" y="859307"/>
                  <a:pt x="0" y="819707"/>
                  <a:pt x="0" y="778417"/>
                </a:cubicBezTo>
                <a:lnTo>
                  <a:pt x="0" y="155687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tailEnd type="triangle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8939" tIns="98939" rIns="98939" bIns="98939" spcCol="1270" anchor="ctr"/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400" b="1" dirty="0">
                <a:solidFill>
                  <a:schemeClr val="tx1"/>
                </a:solidFill>
                <a:latin typeface="+mj-lt"/>
              </a:rPr>
              <a:t>Modernization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b="1" dirty="0">
                <a:solidFill>
                  <a:schemeClr val="tx1"/>
                </a:solidFill>
                <a:latin typeface="+mj-lt"/>
              </a:rPr>
              <a:t>&amp; Rehabilitation</a:t>
            </a:r>
            <a:endParaRPr lang="en-IN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3" name="Freeform 82"/>
          <p:cNvSpPr/>
          <p:nvPr/>
        </p:nvSpPr>
        <p:spPr>
          <a:xfrm>
            <a:off x="625476" y="1416051"/>
            <a:ext cx="4397375" cy="329882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768482" y="528672"/>
                </a:moveTo>
                <a:arcTo wR="2198570" hR="2198570" stAng="13765410" swAng="724359"/>
              </a:path>
            </a:pathLst>
          </a:custGeom>
          <a:noFill/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>
              <a:defRPr/>
            </a:pPr>
            <a:endParaRPr lang="en-IN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6949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399" y="1153180"/>
            <a:ext cx="9144001" cy="5232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MAJOR</a:t>
            </a:r>
            <a:r>
              <a:rPr lang="en-GB" sz="22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FIELDS OF SPECIALIZATION</a:t>
            </a:r>
            <a:endParaRPr lang="en-US" sz="22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043992041"/>
              </p:ext>
            </p:extLst>
          </p:nvPr>
        </p:nvGraphicFramePr>
        <p:xfrm>
          <a:off x="152400" y="1496828"/>
          <a:ext cx="8711974" cy="53212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35" descr="http://2.bp.blogspot.com/_0uvTBfuYUt0/TNoC6qDU7bI/AAAAAAAABqc/g0ad4OGxfbY/s1600/AboutMeNEW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71953">
            <a:off x="14288" y="111125"/>
            <a:ext cx="120491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066800" y="41275"/>
            <a:ext cx="8153401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2400" b="1" cap="small" dirty="0">
                <a:solidFill>
                  <a:srgbClr val="491CF0"/>
                </a:solidFill>
                <a:latin typeface="Arial Black" panose="020B0A04020102020204" pitchFamily="34" charset="0"/>
              </a:rPr>
              <a:t>WAPCOS </a:t>
            </a:r>
            <a:r>
              <a:rPr lang="en-GB" sz="2400" b="1" cap="small" dirty="0" smtClean="0">
                <a:solidFill>
                  <a:srgbClr val="491CF0"/>
                </a:solidFill>
                <a:latin typeface="Arial Black" panose="020B0A04020102020204" pitchFamily="34" charset="0"/>
              </a:rPr>
              <a:t>- A Synonym For Water &amp; Power</a:t>
            </a:r>
            <a:endParaRPr lang="en-US" sz="2400" b="1" cap="small" dirty="0">
              <a:solidFill>
                <a:srgbClr val="491CF0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Picture 4" descr="http://irrigation.cgg.gov.in/images/pm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467" y="1828800"/>
            <a:ext cx="1600200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 descr="NY_Hydro_Electric_Plan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496366"/>
            <a:ext cx="19812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http://1.bp.blogspot.com/_ieL3qUh9yBM/TNlU5oLndKI/AAAAAAAAAt4/JD9Dc0-dbjs/s1600/Infrastructure-Sector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387" y="5257800"/>
            <a:ext cx="1979613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1" descr="I:\s\specialists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087" y="1038738"/>
            <a:ext cx="752549" cy="100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13"/>
          <p:cNvSpPr/>
          <p:nvPr/>
        </p:nvSpPr>
        <p:spPr>
          <a:xfrm>
            <a:off x="152399" y="3048000"/>
            <a:ext cx="6324601" cy="2971799"/>
          </a:xfrm>
          <a:custGeom>
            <a:avLst/>
            <a:gdLst>
              <a:gd name="connsiteX0" fmla="*/ 275772 w 3232148"/>
              <a:gd name="connsiteY0" fmla="*/ 551629 h 1244425"/>
              <a:gd name="connsiteX1" fmla="*/ 537029 w 3232148"/>
              <a:gd name="connsiteY1" fmla="*/ 783858 h 1244425"/>
              <a:gd name="connsiteX2" fmla="*/ 1103086 w 3232148"/>
              <a:gd name="connsiteY2" fmla="*/ 972544 h 1244425"/>
              <a:gd name="connsiteX3" fmla="*/ 1944914 w 3232148"/>
              <a:gd name="connsiteY3" fmla="*/ 1001572 h 1244425"/>
              <a:gd name="connsiteX4" fmla="*/ 2540000 w 3232148"/>
              <a:gd name="connsiteY4" fmla="*/ 972544 h 1244425"/>
              <a:gd name="connsiteX5" fmla="*/ 3193143 w 3232148"/>
              <a:gd name="connsiteY5" fmla="*/ 725801 h 1244425"/>
              <a:gd name="connsiteX6" fmla="*/ 3062514 w 3232148"/>
              <a:gd name="connsiteY6" fmla="*/ 116201 h 1244425"/>
              <a:gd name="connsiteX7" fmla="*/ 2278743 w 3232148"/>
              <a:gd name="connsiteY7" fmla="*/ 86 h 1244425"/>
              <a:gd name="connsiteX8" fmla="*/ 1611086 w 3232148"/>
              <a:gd name="connsiteY8" fmla="*/ 101686 h 1244425"/>
              <a:gd name="connsiteX9" fmla="*/ 899886 w 3232148"/>
              <a:gd name="connsiteY9" fmla="*/ 333915 h 1244425"/>
              <a:gd name="connsiteX10" fmla="*/ 580572 w 3232148"/>
              <a:gd name="connsiteY10" fmla="*/ 580658 h 1244425"/>
              <a:gd name="connsiteX11" fmla="*/ 290286 w 3232148"/>
              <a:gd name="connsiteY11" fmla="*/ 958029 h 1244425"/>
              <a:gd name="connsiteX12" fmla="*/ 188686 w 3232148"/>
              <a:gd name="connsiteY12" fmla="*/ 1219286 h 1244425"/>
              <a:gd name="connsiteX13" fmla="*/ 0 w 3232148"/>
              <a:gd name="connsiteY13" fmla="*/ 1219286 h 1244425"/>
              <a:gd name="connsiteX0" fmla="*/ 266247 w 3222623"/>
              <a:gd name="connsiteY0" fmla="*/ 551629 h 1633469"/>
              <a:gd name="connsiteX1" fmla="*/ 527504 w 3222623"/>
              <a:gd name="connsiteY1" fmla="*/ 783858 h 1633469"/>
              <a:gd name="connsiteX2" fmla="*/ 1093561 w 3222623"/>
              <a:gd name="connsiteY2" fmla="*/ 972544 h 1633469"/>
              <a:gd name="connsiteX3" fmla="*/ 1935389 w 3222623"/>
              <a:gd name="connsiteY3" fmla="*/ 1001572 h 1633469"/>
              <a:gd name="connsiteX4" fmla="*/ 2530475 w 3222623"/>
              <a:gd name="connsiteY4" fmla="*/ 972544 h 1633469"/>
              <a:gd name="connsiteX5" fmla="*/ 3183618 w 3222623"/>
              <a:gd name="connsiteY5" fmla="*/ 725801 h 1633469"/>
              <a:gd name="connsiteX6" fmla="*/ 3052989 w 3222623"/>
              <a:gd name="connsiteY6" fmla="*/ 116201 h 1633469"/>
              <a:gd name="connsiteX7" fmla="*/ 2269218 w 3222623"/>
              <a:gd name="connsiteY7" fmla="*/ 86 h 1633469"/>
              <a:gd name="connsiteX8" fmla="*/ 1601561 w 3222623"/>
              <a:gd name="connsiteY8" fmla="*/ 101686 h 1633469"/>
              <a:gd name="connsiteX9" fmla="*/ 890361 w 3222623"/>
              <a:gd name="connsiteY9" fmla="*/ 333915 h 1633469"/>
              <a:gd name="connsiteX10" fmla="*/ 571047 w 3222623"/>
              <a:gd name="connsiteY10" fmla="*/ 580658 h 1633469"/>
              <a:gd name="connsiteX11" fmla="*/ 280761 w 3222623"/>
              <a:gd name="connsiteY11" fmla="*/ 958029 h 1633469"/>
              <a:gd name="connsiteX12" fmla="*/ 179161 w 3222623"/>
              <a:gd name="connsiteY12" fmla="*/ 1219286 h 1633469"/>
              <a:gd name="connsiteX13" fmla="*/ 0 w 3222623"/>
              <a:gd name="connsiteY13" fmla="*/ 1632418 h 1633469"/>
              <a:gd name="connsiteX0" fmla="*/ 275878 w 3232254"/>
              <a:gd name="connsiteY0" fmla="*/ 551629 h 1690718"/>
              <a:gd name="connsiteX1" fmla="*/ 537135 w 3232254"/>
              <a:gd name="connsiteY1" fmla="*/ 783858 h 1690718"/>
              <a:gd name="connsiteX2" fmla="*/ 1103192 w 3232254"/>
              <a:gd name="connsiteY2" fmla="*/ 972544 h 1690718"/>
              <a:gd name="connsiteX3" fmla="*/ 1945020 w 3232254"/>
              <a:gd name="connsiteY3" fmla="*/ 1001572 h 1690718"/>
              <a:gd name="connsiteX4" fmla="*/ 2540106 w 3232254"/>
              <a:gd name="connsiteY4" fmla="*/ 972544 h 1690718"/>
              <a:gd name="connsiteX5" fmla="*/ 3193249 w 3232254"/>
              <a:gd name="connsiteY5" fmla="*/ 725801 h 1690718"/>
              <a:gd name="connsiteX6" fmla="*/ 3062620 w 3232254"/>
              <a:gd name="connsiteY6" fmla="*/ 116201 h 1690718"/>
              <a:gd name="connsiteX7" fmla="*/ 2278849 w 3232254"/>
              <a:gd name="connsiteY7" fmla="*/ 86 h 1690718"/>
              <a:gd name="connsiteX8" fmla="*/ 1611192 w 3232254"/>
              <a:gd name="connsiteY8" fmla="*/ 101686 h 1690718"/>
              <a:gd name="connsiteX9" fmla="*/ 899992 w 3232254"/>
              <a:gd name="connsiteY9" fmla="*/ 333915 h 1690718"/>
              <a:gd name="connsiteX10" fmla="*/ 580678 w 3232254"/>
              <a:gd name="connsiteY10" fmla="*/ 580658 h 1690718"/>
              <a:gd name="connsiteX11" fmla="*/ 290392 w 3232254"/>
              <a:gd name="connsiteY11" fmla="*/ 958029 h 1690718"/>
              <a:gd name="connsiteX12" fmla="*/ 188792 w 3232254"/>
              <a:gd name="connsiteY12" fmla="*/ 1219286 h 1690718"/>
              <a:gd name="connsiteX13" fmla="*/ 9631 w 3232254"/>
              <a:gd name="connsiteY13" fmla="*/ 1632418 h 1690718"/>
              <a:gd name="connsiteX0" fmla="*/ 252997 w 3209373"/>
              <a:gd name="connsiteY0" fmla="*/ 551629 h 1690718"/>
              <a:gd name="connsiteX1" fmla="*/ 514254 w 3209373"/>
              <a:gd name="connsiteY1" fmla="*/ 783858 h 1690718"/>
              <a:gd name="connsiteX2" fmla="*/ 1080311 w 3209373"/>
              <a:gd name="connsiteY2" fmla="*/ 972544 h 1690718"/>
              <a:gd name="connsiteX3" fmla="*/ 1922139 w 3209373"/>
              <a:gd name="connsiteY3" fmla="*/ 1001572 h 1690718"/>
              <a:gd name="connsiteX4" fmla="*/ 2517225 w 3209373"/>
              <a:gd name="connsiteY4" fmla="*/ 972544 h 1690718"/>
              <a:gd name="connsiteX5" fmla="*/ 3170368 w 3209373"/>
              <a:gd name="connsiteY5" fmla="*/ 725801 h 1690718"/>
              <a:gd name="connsiteX6" fmla="*/ 3039739 w 3209373"/>
              <a:gd name="connsiteY6" fmla="*/ 116201 h 1690718"/>
              <a:gd name="connsiteX7" fmla="*/ 2255968 w 3209373"/>
              <a:gd name="connsiteY7" fmla="*/ 86 h 1690718"/>
              <a:gd name="connsiteX8" fmla="*/ 1588311 w 3209373"/>
              <a:gd name="connsiteY8" fmla="*/ 101686 h 1690718"/>
              <a:gd name="connsiteX9" fmla="*/ 877111 w 3209373"/>
              <a:gd name="connsiteY9" fmla="*/ 333915 h 1690718"/>
              <a:gd name="connsiteX10" fmla="*/ 557797 w 3209373"/>
              <a:gd name="connsiteY10" fmla="*/ 580658 h 1690718"/>
              <a:gd name="connsiteX11" fmla="*/ 267511 w 3209373"/>
              <a:gd name="connsiteY11" fmla="*/ 958029 h 1690718"/>
              <a:gd name="connsiteX12" fmla="*/ 165911 w 3209373"/>
              <a:gd name="connsiteY12" fmla="*/ 1219286 h 1690718"/>
              <a:gd name="connsiteX13" fmla="*/ 10563 w 3209373"/>
              <a:gd name="connsiteY13" fmla="*/ 1632418 h 1690718"/>
              <a:gd name="connsiteX0" fmla="*/ 294292 w 3250668"/>
              <a:gd name="connsiteY0" fmla="*/ 551629 h 1835435"/>
              <a:gd name="connsiteX1" fmla="*/ 555549 w 3250668"/>
              <a:gd name="connsiteY1" fmla="*/ 783858 h 1835435"/>
              <a:gd name="connsiteX2" fmla="*/ 1121606 w 3250668"/>
              <a:gd name="connsiteY2" fmla="*/ 972544 h 1835435"/>
              <a:gd name="connsiteX3" fmla="*/ 1963434 w 3250668"/>
              <a:gd name="connsiteY3" fmla="*/ 1001572 h 1835435"/>
              <a:gd name="connsiteX4" fmla="*/ 2558520 w 3250668"/>
              <a:gd name="connsiteY4" fmla="*/ 972544 h 1835435"/>
              <a:gd name="connsiteX5" fmla="*/ 3211663 w 3250668"/>
              <a:gd name="connsiteY5" fmla="*/ 725801 h 1835435"/>
              <a:gd name="connsiteX6" fmla="*/ 3081034 w 3250668"/>
              <a:gd name="connsiteY6" fmla="*/ 116201 h 1835435"/>
              <a:gd name="connsiteX7" fmla="*/ 2297263 w 3250668"/>
              <a:gd name="connsiteY7" fmla="*/ 86 h 1835435"/>
              <a:gd name="connsiteX8" fmla="*/ 1629606 w 3250668"/>
              <a:gd name="connsiteY8" fmla="*/ 101686 h 1835435"/>
              <a:gd name="connsiteX9" fmla="*/ 918406 w 3250668"/>
              <a:gd name="connsiteY9" fmla="*/ 333915 h 1835435"/>
              <a:gd name="connsiteX10" fmla="*/ 599092 w 3250668"/>
              <a:gd name="connsiteY10" fmla="*/ 580658 h 1835435"/>
              <a:gd name="connsiteX11" fmla="*/ 308806 w 3250668"/>
              <a:gd name="connsiteY11" fmla="*/ 958029 h 1835435"/>
              <a:gd name="connsiteX12" fmla="*/ 207206 w 3250668"/>
              <a:gd name="connsiteY12" fmla="*/ 1219286 h 1835435"/>
              <a:gd name="connsiteX13" fmla="*/ 8996 w 3250668"/>
              <a:gd name="connsiteY13" fmla="*/ 1786141 h 1835435"/>
              <a:gd name="connsiteX0" fmla="*/ 314301 w 3270677"/>
              <a:gd name="connsiteY0" fmla="*/ 551629 h 1900144"/>
              <a:gd name="connsiteX1" fmla="*/ 575558 w 3270677"/>
              <a:gd name="connsiteY1" fmla="*/ 783858 h 1900144"/>
              <a:gd name="connsiteX2" fmla="*/ 1141615 w 3270677"/>
              <a:gd name="connsiteY2" fmla="*/ 972544 h 1900144"/>
              <a:gd name="connsiteX3" fmla="*/ 1983443 w 3270677"/>
              <a:gd name="connsiteY3" fmla="*/ 1001572 h 1900144"/>
              <a:gd name="connsiteX4" fmla="*/ 2578529 w 3270677"/>
              <a:gd name="connsiteY4" fmla="*/ 972544 h 1900144"/>
              <a:gd name="connsiteX5" fmla="*/ 3231672 w 3270677"/>
              <a:gd name="connsiteY5" fmla="*/ 725801 h 1900144"/>
              <a:gd name="connsiteX6" fmla="*/ 3101043 w 3270677"/>
              <a:gd name="connsiteY6" fmla="*/ 116201 h 1900144"/>
              <a:gd name="connsiteX7" fmla="*/ 2317272 w 3270677"/>
              <a:gd name="connsiteY7" fmla="*/ 86 h 1900144"/>
              <a:gd name="connsiteX8" fmla="*/ 1649615 w 3270677"/>
              <a:gd name="connsiteY8" fmla="*/ 101686 h 1900144"/>
              <a:gd name="connsiteX9" fmla="*/ 938415 w 3270677"/>
              <a:gd name="connsiteY9" fmla="*/ 333915 h 1900144"/>
              <a:gd name="connsiteX10" fmla="*/ 619101 w 3270677"/>
              <a:gd name="connsiteY10" fmla="*/ 580658 h 1900144"/>
              <a:gd name="connsiteX11" fmla="*/ 328815 w 3270677"/>
              <a:gd name="connsiteY11" fmla="*/ 958029 h 1900144"/>
              <a:gd name="connsiteX12" fmla="*/ 227215 w 3270677"/>
              <a:gd name="connsiteY12" fmla="*/ 1219286 h 1900144"/>
              <a:gd name="connsiteX13" fmla="*/ 29005 w 3270677"/>
              <a:gd name="connsiteY13" fmla="*/ 1786141 h 1900144"/>
              <a:gd name="connsiteX0" fmla="*/ 313535 w 3269911"/>
              <a:gd name="connsiteY0" fmla="*/ 551629 h 1903059"/>
              <a:gd name="connsiteX1" fmla="*/ 574792 w 3269911"/>
              <a:gd name="connsiteY1" fmla="*/ 783858 h 1903059"/>
              <a:gd name="connsiteX2" fmla="*/ 1140849 w 3269911"/>
              <a:gd name="connsiteY2" fmla="*/ 972544 h 1903059"/>
              <a:gd name="connsiteX3" fmla="*/ 1982677 w 3269911"/>
              <a:gd name="connsiteY3" fmla="*/ 1001572 h 1903059"/>
              <a:gd name="connsiteX4" fmla="*/ 2577763 w 3269911"/>
              <a:gd name="connsiteY4" fmla="*/ 972544 h 1903059"/>
              <a:gd name="connsiteX5" fmla="*/ 3230906 w 3269911"/>
              <a:gd name="connsiteY5" fmla="*/ 725801 h 1903059"/>
              <a:gd name="connsiteX6" fmla="*/ 3100277 w 3269911"/>
              <a:gd name="connsiteY6" fmla="*/ 116201 h 1903059"/>
              <a:gd name="connsiteX7" fmla="*/ 2316506 w 3269911"/>
              <a:gd name="connsiteY7" fmla="*/ 86 h 1903059"/>
              <a:gd name="connsiteX8" fmla="*/ 1648849 w 3269911"/>
              <a:gd name="connsiteY8" fmla="*/ 101686 h 1903059"/>
              <a:gd name="connsiteX9" fmla="*/ 937649 w 3269911"/>
              <a:gd name="connsiteY9" fmla="*/ 333915 h 1903059"/>
              <a:gd name="connsiteX10" fmla="*/ 618335 w 3269911"/>
              <a:gd name="connsiteY10" fmla="*/ 580658 h 1903059"/>
              <a:gd name="connsiteX11" fmla="*/ 328049 w 3269911"/>
              <a:gd name="connsiteY11" fmla="*/ 958029 h 1903059"/>
              <a:gd name="connsiteX12" fmla="*/ 235974 w 3269911"/>
              <a:gd name="connsiteY12" fmla="*/ 1248109 h 1903059"/>
              <a:gd name="connsiteX13" fmla="*/ 28239 w 3269911"/>
              <a:gd name="connsiteY13" fmla="*/ 1786141 h 1903059"/>
              <a:gd name="connsiteX0" fmla="*/ 314007 w 3270383"/>
              <a:gd name="connsiteY0" fmla="*/ 551629 h 1903059"/>
              <a:gd name="connsiteX1" fmla="*/ 575264 w 3270383"/>
              <a:gd name="connsiteY1" fmla="*/ 783858 h 1903059"/>
              <a:gd name="connsiteX2" fmla="*/ 1141321 w 3270383"/>
              <a:gd name="connsiteY2" fmla="*/ 972544 h 1903059"/>
              <a:gd name="connsiteX3" fmla="*/ 1983149 w 3270383"/>
              <a:gd name="connsiteY3" fmla="*/ 1001572 h 1903059"/>
              <a:gd name="connsiteX4" fmla="*/ 2578235 w 3270383"/>
              <a:gd name="connsiteY4" fmla="*/ 972544 h 1903059"/>
              <a:gd name="connsiteX5" fmla="*/ 3231378 w 3270383"/>
              <a:gd name="connsiteY5" fmla="*/ 725801 h 1903059"/>
              <a:gd name="connsiteX6" fmla="*/ 3100749 w 3270383"/>
              <a:gd name="connsiteY6" fmla="*/ 116201 h 1903059"/>
              <a:gd name="connsiteX7" fmla="*/ 2316978 w 3270383"/>
              <a:gd name="connsiteY7" fmla="*/ 86 h 1903059"/>
              <a:gd name="connsiteX8" fmla="*/ 1649321 w 3270383"/>
              <a:gd name="connsiteY8" fmla="*/ 101686 h 1903059"/>
              <a:gd name="connsiteX9" fmla="*/ 938121 w 3270383"/>
              <a:gd name="connsiteY9" fmla="*/ 333915 h 1903059"/>
              <a:gd name="connsiteX10" fmla="*/ 618807 w 3270383"/>
              <a:gd name="connsiteY10" fmla="*/ 580658 h 1903059"/>
              <a:gd name="connsiteX11" fmla="*/ 366621 w 3270383"/>
              <a:gd name="connsiteY11" fmla="*/ 958028 h 1903059"/>
              <a:gd name="connsiteX12" fmla="*/ 236446 w 3270383"/>
              <a:gd name="connsiteY12" fmla="*/ 1248109 h 1903059"/>
              <a:gd name="connsiteX13" fmla="*/ 28711 w 3270383"/>
              <a:gd name="connsiteY13" fmla="*/ 1786141 h 1903059"/>
              <a:gd name="connsiteX0" fmla="*/ 309574 w 3265950"/>
              <a:gd name="connsiteY0" fmla="*/ 551629 h 1903059"/>
              <a:gd name="connsiteX1" fmla="*/ 570831 w 3265950"/>
              <a:gd name="connsiteY1" fmla="*/ 783858 h 1903059"/>
              <a:gd name="connsiteX2" fmla="*/ 1136888 w 3265950"/>
              <a:gd name="connsiteY2" fmla="*/ 972544 h 1903059"/>
              <a:gd name="connsiteX3" fmla="*/ 1978716 w 3265950"/>
              <a:gd name="connsiteY3" fmla="*/ 1001572 h 1903059"/>
              <a:gd name="connsiteX4" fmla="*/ 2573802 w 3265950"/>
              <a:gd name="connsiteY4" fmla="*/ 972544 h 1903059"/>
              <a:gd name="connsiteX5" fmla="*/ 3226945 w 3265950"/>
              <a:gd name="connsiteY5" fmla="*/ 725801 h 1903059"/>
              <a:gd name="connsiteX6" fmla="*/ 3096316 w 3265950"/>
              <a:gd name="connsiteY6" fmla="*/ 116201 h 1903059"/>
              <a:gd name="connsiteX7" fmla="*/ 2312545 w 3265950"/>
              <a:gd name="connsiteY7" fmla="*/ 86 h 1903059"/>
              <a:gd name="connsiteX8" fmla="*/ 1644888 w 3265950"/>
              <a:gd name="connsiteY8" fmla="*/ 101686 h 1903059"/>
              <a:gd name="connsiteX9" fmla="*/ 933688 w 3265950"/>
              <a:gd name="connsiteY9" fmla="*/ 333915 h 1903059"/>
              <a:gd name="connsiteX10" fmla="*/ 614374 w 3265950"/>
              <a:gd name="connsiteY10" fmla="*/ 580658 h 1903059"/>
              <a:gd name="connsiteX11" fmla="*/ 362188 w 3265950"/>
              <a:gd name="connsiteY11" fmla="*/ 958028 h 1903059"/>
              <a:gd name="connsiteX12" fmla="*/ 232013 w 3265950"/>
              <a:gd name="connsiteY12" fmla="*/ 1248109 h 1903059"/>
              <a:gd name="connsiteX13" fmla="*/ 29041 w 3265950"/>
              <a:gd name="connsiteY13" fmla="*/ 1786141 h 1903059"/>
              <a:gd name="connsiteX0" fmla="*/ 166699 w 3265950"/>
              <a:gd name="connsiteY0" fmla="*/ 349869 h 1903059"/>
              <a:gd name="connsiteX1" fmla="*/ 570831 w 3265950"/>
              <a:gd name="connsiteY1" fmla="*/ 783858 h 1903059"/>
              <a:gd name="connsiteX2" fmla="*/ 1136888 w 3265950"/>
              <a:gd name="connsiteY2" fmla="*/ 972544 h 1903059"/>
              <a:gd name="connsiteX3" fmla="*/ 1978716 w 3265950"/>
              <a:gd name="connsiteY3" fmla="*/ 1001572 h 1903059"/>
              <a:gd name="connsiteX4" fmla="*/ 2573802 w 3265950"/>
              <a:gd name="connsiteY4" fmla="*/ 972544 h 1903059"/>
              <a:gd name="connsiteX5" fmla="*/ 3226945 w 3265950"/>
              <a:gd name="connsiteY5" fmla="*/ 725801 h 1903059"/>
              <a:gd name="connsiteX6" fmla="*/ 3096316 w 3265950"/>
              <a:gd name="connsiteY6" fmla="*/ 116201 h 1903059"/>
              <a:gd name="connsiteX7" fmla="*/ 2312545 w 3265950"/>
              <a:gd name="connsiteY7" fmla="*/ 86 h 1903059"/>
              <a:gd name="connsiteX8" fmla="*/ 1644888 w 3265950"/>
              <a:gd name="connsiteY8" fmla="*/ 101686 h 1903059"/>
              <a:gd name="connsiteX9" fmla="*/ 933688 w 3265950"/>
              <a:gd name="connsiteY9" fmla="*/ 333915 h 1903059"/>
              <a:gd name="connsiteX10" fmla="*/ 614374 w 3265950"/>
              <a:gd name="connsiteY10" fmla="*/ 580658 h 1903059"/>
              <a:gd name="connsiteX11" fmla="*/ 362188 w 3265950"/>
              <a:gd name="connsiteY11" fmla="*/ 958028 h 1903059"/>
              <a:gd name="connsiteX12" fmla="*/ 232013 w 3265950"/>
              <a:gd name="connsiteY12" fmla="*/ 1248109 h 1903059"/>
              <a:gd name="connsiteX13" fmla="*/ 29041 w 3265950"/>
              <a:gd name="connsiteY13" fmla="*/ 1786141 h 1903059"/>
              <a:gd name="connsiteX0" fmla="*/ 166699 w 3265950"/>
              <a:gd name="connsiteY0" fmla="*/ 349869 h 1903059"/>
              <a:gd name="connsiteX1" fmla="*/ 570831 w 3265950"/>
              <a:gd name="connsiteY1" fmla="*/ 783858 h 1903059"/>
              <a:gd name="connsiteX2" fmla="*/ 1136888 w 3265950"/>
              <a:gd name="connsiteY2" fmla="*/ 972544 h 1903059"/>
              <a:gd name="connsiteX3" fmla="*/ 1978716 w 3265950"/>
              <a:gd name="connsiteY3" fmla="*/ 1001572 h 1903059"/>
              <a:gd name="connsiteX4" fmla="*/ 2573802 w 3265950"/>
              <a:gd name="connsiteY4" fmla="*/ 972544 h 1903059"/>
              <a:gd name="connsiteX5" fmla="*/ 3226945 w 3265950"/>
              <a:gd name="connsiteY5" fmla="*/ 725801 h 1903059"/>
              <a:gd name="connsiteX6" fmla="*/ 3096316 w 3265950"/>
              <a:gd name="connsiteY6" fmla="*/ 116201 h 1903059"/>
              <a:gd name="connsiteX7" fmla="*/ 2312545 w 3265950"/>
              <a:gd name="connsiteY7" fmla="*/ 86 h 1903059"/>
              <a:gd name="connsiteX8" fmla="*/ 1644888 w 3265950"/>
              <a:gd name="connsiteY8" fmla="*/ 101686 h 1903059"/>
              <a:gd name="connsiteX9" fmla="*/ 933688 w 3265950"/>
              <a:gd name="connsiteY9" fmla="*/ 333915 h 1903059"/>
              <a:gd name="connsiteX10" fmla="*/ 619137 w 3265950"/>
              <a:gd name="connsiteY10" fmla="*/ 484582 h 1903059"/>
              <a:gd name="connsiteX11" fmla="*/ 362188 w 3265950"/>
              <a:gd name="connsiteY11" fmla="*/ 958028 h 1903059"/>
              <a:gd name="connsiteX12" fmla="*/ 232013 w 3265950"/>
              <a:gd name="connsiteY12" fmla="*/ 1248109 h 1903059"/>
              <a:gd name="connsiteX13" fmla="*/ 29041 w 3265950"/>
              <a:gd name="connsiteY13" fmla="*/ 1786141 h 1903059"/>
              <a:gd name="connsiteX0" fmla="*/ 166699 w 3265950"/>
              <a:gd name="connsiteY0" fmla="*/ 349855 h 1903045"/>
              <a:gd name="connsiteX1" fmla="*/ 570831 w 3265950"/>
              <a:gd name="connsiteY1" fmla="*/ 783844 h 1903045"/>
              <a:gd name="connsiteX2" fmla="*/ 1136888 w 3265950"/>
              <a:gd name="connsiteY2" fmla="*/ 972530 h 1903045"/>
              <a:gd name="connsiteX3" fmla="*/ 1978716 w 3265950"/>
              <a:gd name="connsiteY3" fmla="*/ 1001558 h 1903045"/>
              <a:gd name="connsiteX4" fmla="*/ 2573802 w 3265950"/>
              <a:gd name="connsiteY4" fmla="*/ 972530 h 1903045"/>
              <a:gd name="connsiteX5" fmla="*/ 3226945 w 3265950"/>
              <a:gd name="connsiteY5" fmla="*/ 725787 h 1903045"/>
              <a:gd name="connsiteX6" fmla="*/ 3096316 w 3265950"/>
              <a:gd name="connsiteY6" fmla="*/ 116187 h 1903045"/>
              <a:gd name="connsiteX7" fmla="*/ 2312545 w 3265950"/>
              <a:gd name="connsiteY7" fmla="*/ 72 h 1903045"/>
              <a:gd name="connsiteX8" fmla="*/ 1644888 w 3265950"/>
              <a:gd name="connsiteY8" fmla="*/ 101672 h 1903045"/>
              <a:gd name="connsiteX9" fmla="*/ 938451 w 3265950"/>
              <a:gd name="connsiteY9" fmla="*/ 266647 h 1903045"/>
              <a:gd name="connsiteX10" fmla="*/ 619137 w 3265950"/>
              <a:gd name="connsiteY10" fmla="*/ 484568 h 1903045"/>
              <a:gd name="connsiteX11" fmla="*/ 362188 w 3265950"/>
              <a:gd name="connsiteY11" fmla="*/ 958014 h 1903045"/>
              <a:gd name="connsiteX12" fmla="*/ 232013 w 3265950"/>
              <a:gd name="connsiteY12" fmla="*/ 1248095 h 1903045"/>
              <a:gd name="connsiteX13" fmla="*/ 29041 w 3265950"/>
              <a:gd name="connsiteY13" fmla="*/ 1786127 h 1903045"/>
              <a:gd name="connsiteX0" fmla="*/ 166699 w 3265950"/>
              <a:gd name="connsiteY0" fmla="*/ 349855 h 1903045"/>
              <a:gd name="connsiteX1" fmla="*/ 570831 w 3265950"/>
              <a:gd name="connsiteY1" fmla="*/ 783844 h 1903045"/>
              <a:gd name="connsiteX2" fmla="*/ 1136888 w 3265950"/>
              <a:gd name="connsiteY2" fmla="*/ 972530 h 1903045"/>
              <a:gd name="connsiteX3" fmla="*/ 1978716 w 3265950"/>
              <a:gd name="connsiteY3" fmla="*/ 1001558 h 1903045"/>
              <a:gd name="connsiteX4" fmla="*/ 2573802 w 3265950"/>
              <a:gd name="connsiteY4" fmla="*/ 972530 h 1903045"/>
              <a:gd name="connsiteX5" fmla="*/ 3226945 w 3265950"/>
              <a:gd name="connsiteY5" fmla="*/ 725787 h 1903045"/>
              <a:gd name="connsiteX6" fmla="*/ 3096316 w 3265950"/>
              <a:gd name="connsiteY6" fmla="*/ 116187 h 1903045"/>
              <a:gd name="connsiteX7" fmla="*/ 2312545 w 3265950"/>
              <a:gd name="connsiteY7" fmla="*/ 72 h 1903045"/>
              <a:gd name="connsiteX8" fmla="*/ 1644888 w 3265950"/>
              <a:gd name="connsiteY8" fmla="*/ 101672 h 1903045"/>
              <a:gd name="connsiteX9" fmla="*/ 938451 w 3265950"/>
              <a:gd name="connsiteY9" fmla="*/ 266647 h 1903045"/>
              <a:gd name="connsiteX10" fmla="*/ 619137 w 3265950"/>
              <a:gd name="connsiteY10" fmla="*/ 484568 h 1903045"/>
              <a:gd name="connsiteX11" fmla="*/ 362188 w 3265950"/>
              <a:gd name="connsiteY11" fmla="*/ 958014 h 1903045"/>
              <a:gd name="connsiteX12" fmla="*/ 232013 w 3265950"/>
              <a:gd name="connsiteY12" fmla="*/ 1248095 h 1903045"/>
              <a:gd name="connsiteX13" fmla="*/ 29041 w 3265950"/>
              <a:gd name="connsiteY13" fmla="*/ 1786127 h 1903045"/>
              <a:gd name="connsiteX0" fmla="*/ 166699 w 3265950"/>
              <a:gd name="connsiteY0" fmla="*/ 352528 h 1905718"/>
              <a:gd name="connsiteX1" fmla="*/ 570831 w 3265950"/>
              <a:gd name="connsiteY1" fmla="*/ 786517 h 1905718"/>
              <a:gd name="connsiteX2" fmla="*/ 1136888 w 3265950"/>
              <a:gd name="connsiteY2" fmla="*/ 975203 h 1905718"/>
              <a:gd name="connsiteX3" fmla="*/ 1978716 w 3265950"/>
              <a:gd name="connsiteY3" fmla="*/ 1004231 h 1905718"/>
              <a:gd name="connsiteX4" fmla="*/ 2573802 w 3265950"/>
              <a:gd name="connsiteY4" fmla="*/ 975203 h 1905718"/>
              <a:gd name="connsiteX5" fmla="*/ 3226945 w 3265950"/>
              <a:gd name="connsiteY5" fmla="*/ 728460 h 1905718"/>
              <a:gd name="connsiteX6" fmla="*/ 3096316 w 3265950"/>
              <a:gd name="connsiteY6" fmla="*/ 118860 h 1905718"/>
              <a:gd name="connsiteX7" fmla="*/ 2312545 w 3265950"/>
              <a:gd name="connsiteY7" fmla="*/ 2745 h 1905718"/>
              <a:gd name="connsiteX8" fmla="*/ 1640126 w 3265950"/>
              <a:gd name="connsiteY8" fmla="*/ 56309 h 1905718"/>
              <a:gd name="connsiteX9" fmla="*/ 938451 w 3265950"/>
              <a:gd name="connsiteY9" fmla="*/ 269320 h 1905718"/>
              <a:gd name="connsiteX10" fmla="*/ 619137 w 3265950"/>
              <a:gd name="connsiteY10" fmla="*/ 487241 h 1905718"/>
              <a:gd name="connsiteX11" fmla="*/ 362188 w 3265950"/>
              <a:gd name="connsiteY11" fmla="*/ 960687 h 1905718"/>
              <a:gd name="connsiteX12" fmla="*/ 232013 w 3265950"/>
              <a:gd name="connsiteY12" fmla="*/ 1250768 h 1905718"/>
              <a:gd name="connsiteX13" fmla="*/ 29041 w 3265950"/>
              <a:gd name="connsiteY13" fmla="*/ 1788800 h 1905718"/>
              <a:gd name="connsiteX0" fmla="*/ 0 w 3099251"/>
              <a:gd name="connsiteY0" fmla="*/ 352528 h 1792909"/>
              <a:gd name="connsiteX1" fmla="*/ 404132 w 3099251"/>
              <a:gd name="connsiteY1" fmla="*/ 786517 h 1792909"/>
              <a:gd name="connsiteX2" fmla="*/ 970189 w 3099251"/>
              <a:gd name="connsiteY2" fmla="*/ 975203 h 1792909"/>
              <a:gd name="connsiteX3" fmla="*/ 1812017 w 3099251"/>
              <a:gd name="connsiteY3" fmla="*/ 1004231 h 1792909"/>
              <a:gd name="connsiteX4" fmla="*/ 2407103 w 3099251"/>
              <a:gd name="connsiteY4" fmla="*/ 975203 h 1792909"/>
              <a:gd name="connsiteX5" fmla="*/ 3060246 w 3099251"/>
              <a:gd name="connsiteY5" fmla="*/ 728460 h 1792909"/>
              <a:gd name="connsiteX6" fmla="*/ 2929617 w 3099251"/>
              <a:gd name="connsiteY6" fmla="*/ 118860 h 1792909"/>
              <a:gd name="connsiteX7" fmla="*/ 2145846 w 3099251"/>
              <a:gd name="connsiteY7" fmla="*/ 2745 h 1792909"/>
              <a:gd name="connsiteX8" fmla="*/ 1473427 w 3099251"/>
              <a:gd name="connsiteY8" fmla="*/ 56309 h 1792909"/>
              <a:gd name="connsiteX9" fmla="*/ 771752 w 3099251"/>
              <a:gd name="connsiteY9" fmla="*/ 269320 h 1792909"/>
              <a:gd name="connsiteX10" fmla="*/ 452438 w 3099251"/>
              <a:gd name="connsiteY10" fmla="*/ 487241 h 1792909"/>
              <a:gd name="connsiteX11" fmla="*/ 195489 w 3099251"/>
              <a:gd name="connsiteY11" fmla="*/ 960687 h 1792909"/>
              <a:gd name="connsiteX12" fmla="*/ 65314 w 3099251"/>
              <a:gd name="connsiteY12" fmla="*/ 1250768 h 1792909"/>
              <a:gd name="connsiteX13" fmla="*/ 81417 w 3099251"/>
              <a:gd name="connsiteY13" fmla="*/ 1663899 h 1792909"/>
              <a:gd name="connsiteX0" fmla="*/ 0 w 3099251"/>
              <a:gd name="connsiteY0" fmla="*/ 352528 h 1663899"/>
              <a:gd name="connsiteX1" fmla="*/ 404132 w 3099251"/>
              <a:gd name="connsiteY1" fmla="*/ 786517 h 1663899"/>
              <a:gd name="connsiteX2" fmla="*/ 970189 w 3099251"/>
              <a:gd name="connsiteY2" fmla="*/ 975203 h 1663899"/>
              <a:gd name="connsiteX3" fmla="*/ 1812017 w 3099251"/>
              <a:gd name="connsiteY3" fmla="*/ 1004231 h 1663899"/>
              <a:gd name="connsiteX4" fmla="*/ 2407103 w 3099251"/>
              <a:gd name="connsiteY4" fmla="*/ 975203 h 1663899"/>
              <a:gd name="connsiteX5" fmla="*/ 3060246 w 3099251"/>
              <a:gd name="connsiteY5" fmla="*/ 728460 h 1663899"/>
              <a:gd name="connsiteX6" fmla="*/ 2929617 w 3099251"/>
              <a:gd name="connsiteY6" fmla="*/ 118860 h 1663899"/>
              <a:gd name="connsiteX7" fmla="*/ 2145846 w 3099251"/>
              <a:gd name="connsiteY7" fmla="*/ 2745 h 1663899"/>
              <a:gd name="connsiteX8" fmla="*/ 1473427 w 3099251"/>
              <a:gd name="connsiteY8" fmla="*/ 56309 h 1663899"/>
              <a:gd name="connsiteX9" fmla="*/ 771752 w 3099251"/>
              <a:gd name="connsiteY9" fmla="*/ 269320 h 1663899"/>
              <a:gd name="connsiteX10" fmla="*/ 452438 w 3099251"/>
              <a:gd name="connsiteY10" fmla="*/ 487241 h 1663899"/>
              <a:gd name="connsiteX11" fmla="*/ 195489 w 3099251"/>
              <a:gd name="connsiteY11" fmla="*/ 960687 h 1663899"/>
              <a:gd name="connsiteX12" fmla="*/ 65314 w 3099251"/>
              <a:gd name="connsiteY12" fmla="*/ 1250768 h 1663899"/>
              <a:gd name="connsiteX13" fmla="*/ 81417 w 3099251"/>
              <a:gd name="connsiteY13" fmla="*/ 1663899 h 1663899"/>
              <a:gd name="connsiteX0" fmla="*/ 0 w 3099251"/>
              <a:gd name="connsiteY0" fmla="*/ 352528 h 1663899"/>
              <a:gd name="connsiteX1" fmla="*/ 404132 w 3099251"/>
              <a:gd name="connsiteY1" fmla="*/ 786517 h 1663899"/>
              <a:gd name="connsiteX2" fmla="*/ 970189 w 3099251"/>
              <a:gd name="connsiteY2" fmla="*/ 975203 h 1663899"/>
              <a:gd name="connsiteX3" fmla="*/ 1812017 w 3099251"/>
              <a:gd name="connsiteY3" fmla="*/ 1004231 h 1663899"/>
              <a:gd name="connsiteX4" fmla="*/ 2407103 w 3099251"/>
              <a:gd name="connsiteY4" fmla="*/ 975203 h 1663899"/>
              <a:gd name="connsiteX5" fmla="*/ 3060246 w 3099251"/>
              <a:gd name="connsiteY5" fmla="*/ 728460 h 1663899"/>
              <a:gd name="connsiteX6" fmla="*/ 2929617 w 3099251"/>
              <a:gd name="connsiteY6" fmla="*/ 118860 h 1663899"/>
              <a:gd name="connsiteX7" fmla="*/ 2145846 w 3099251"/>
              <a:gd name="connsiteY7" fmla="*/ 2745 h 1663899"/>
              <a:gd name="connsiteX8" fmla="*/ 1473427 w 3099251"/>
              <a:gd name="connsiteY8" fmla="*/ 56309 h 1663899"/>
              <a:gd name="connsiteX9" fmla="*/ 771752 w 3099251"/>
              <a:gd name="connsiteY9" fmla="*/ 269320 h 1663899"/>
              <a:gd name="connsiteX10" fmla="*/ 452438 w 3099251"/>
              <a:gd name="connsiteY10" fmla="*/ 487241 h 1663899"/>
              <a:gd name="connsiteX11" fmla="*/ 195489 w 3099251"/>
              <a:gd name="connsiteY11" fmla="*/ 960687 h 1663899"/>
              <a:gd name="connsiteX12" fmla="*/ 3401 w 3099251"/>
              <a:gd name="connsiteY12" fmla="*/ 1337238 h 1663899"/>
              <a:gd name="connsiteX13" fmla="*/ 81417 w 3099251"/>
              <a:gd name="connsiteY13" fmla="*/ 1663899 h 1663899"/>
              <a:gd name="connsiteX0" fmla="*/ 0 w 3099251"/>
              <a:gd name="connsiteY0" fmla="*/ 352528 h 1644684"/>
              <a:gd name="connsiteX1" fmla="*/ 404132 w 3099251"/>
              <a:gd name="connsiteY1" fmla="*/ 786517 h 1644684"/>
              <a:gd name="connsiteX2" fmla="*/ 970189 w 3099251"/>
              <a:gd name="connsiteY2" fmla="*/ 975203 h 1644684"/>
              <a:gd name="connsiteX3" fmla="*/ 1812017 w 3099251"/>
              <a:gd name="connsiteY3" fmla="*/ 1004231 h 1644684"/>
              <a:gd name="connsiteX4" fmla="*/ 2407103 w 3099251"/>
              <a:gd name="connsiteY4" fmla="*/ 975203 h 1644684"/>
              <a:gd name="connsiteX5" fmla="*/ 3060246 w 3099251"/>
              <a:gd name="connsiteY5" fmla="*/ 728460 h 1644684"/>
              <a:gd name="connsiteX6" fmla="*/ 2929617 w 3099251"/>
              <a:gd name="connsiteY6" fmla="*/ 118860 h 1644684"/>
              <a:gd name="connsiteX7" fmla="*/ 2145846 w 3099251"/>
              <a:gd name="connsiteY7" fmla="*/ 2745 h 1644684"/>
              <a:gd name="connsiteX8" fmla="*/ 1473427 w 3099251"/>
              <a:gd name="connsiteY8" fmla="*/ 56309 h 1644684"/>
              <a:gd name="connsiteX9" fmla="*/ 771752 w 3099251"/>
              <a:gd name="connsiteY9" fmla="*/ 269320 h 1644684"/>
              <a:gd name="connsiteX10" fmla="*/ 452438 w 3099251"/>
              <a:gd name="connsiteY10" fmla="*/ 487241 h 1644684"/>
              <a:gd name="connsiteX11" fmla="*/ 195489 w 3099251"/>
              <a:gd name="connsiteY11" fmla="*/ 960687 h 1644684"/>
              <a:gd name="connsiteX12" fmla="*/ 3401 w 3099251"/>
              <a:gd name="connsiteY12" fmla="*/ 1337238 h 1644684"/>
              <a:gd name="connsiteX13" fmla="*/ 152854 w 3099251"/>
              <a:gd name="connsiteY13" fmla="*/ 1644684 h 1644684"/>
              <a:gd name="connsiteX0" fmla="*/ 326 w 3099577"/>
              <a:gd name="connsiteY0" fmla="*/ 352528 h 1644684"/>
              <a:gd name="connsiteX1" fmla="*/ 404458 w 3099577"/>
              <a:gd name="connsiteY1" fmla="*/ 786517 h 1644684"/>
              <a:gd name="connsiteX2" fmla="*/ 970515 w 3099577"/>
              <a:gd name="connsiteY2" fmla="*/ 975203 h 1644684"/>
              <a:gd name="connsiteX3" fmla="*/ 1812343 w 3099577"/>
              <a:gd name="connsiteY3" fmla="*/ 1004231 h 1644684"/>
              <a:gd name="connsiteX4" fmla="*/ 2407429 w 3099577"/>
              <a:gd name="connsiteY4" fmla="*/ 975203 h 1644684"/>
              <a:gd name="connsiteX5" fmla="*/ 3060572 w 3099577"/>
              <a:gd name="connsiteY5" fmla="*/ 728460 h 1644684"/>
              <a:gd name="connsiteX6" fmla="*/ 2929943 w 3099577"/>
              <a:gd name="connsiteY6" fmla="*/ 118860 h 1644684"/>
              <a:gd name="connsiteX7" fmla="*/ 2146172 w 3099577"/>
              <a:gd name="connsiteY7" fmla="*/ 2745 h 1644684"/>
              <a:gd name="connsiteX8" fmla="*/ 1473753 w 3099577"/>
              <a:gd name="connsiteY8" fmla="*/ 56309 h 1644684"/>
              <a:gd name="connsiteX9" fmla="*/ 772078 w 3099577"/>
              <a:gd name="connsiteY9" fmla="*/ 269320 h 1644684"/>
              <a:gd name="connsiteX10" fmla="*/ 452764 w 3099577"/>
              <a:gd name="connsiteY10" fmla="*/ 487241 h 1644684"/>
              <a:gd name="connsiteX11" fmla="*/ 195815 w 3099577"/>
              <a:gd name="connsiteY11" fmla="*/ 960687 h 1644684"/>
              <a:gd name="connsiteX12" fmla="*/ 3727 w 3099577"/>
              <a:gd name="connsiteY12" fmla="*/ 1337238 h 1644684"/>
              <a:gd name="connsiteX13" fmla="*/ 75168 w 3099577"/>
              <a:gd name="connsiteY13" fmla="*/ 1579239 h 1644684"/>
              <a:gd name="connsiteX14" fmla="*/ 153180 w 3099577"/>
              <a:gd name="connsiteY14" fmla="*/ 1644684 h 1644684"/>
              <a:gd name="connsiteX0" fmla="*/ 0 w 3099251"/>
              <a:gd name="connsiteY0" fmla="*/ 352528 h 1644684"/>
              <a:gd name="connsiteX1" fmla="*/ 404132 w 3099251"/>
              <a:gd name="connsiteY1" fmla="*/ 786517 h 1644684"/>
              <a:gd name="connsiteX2" fmla="*/ 970189 w 3099251"/>
              <a:gd name="connsiteY2" fmla="*/ 975203 h 1644684"/>
              <a:gd name="connsiteX3" fmla="*/ 1812017 w 3099251"/>
              <a:gd name="connsiteY3" fmla="*/ 1004231 h 1644684"/>
              <a:gd name="connsiteX4" fmla="*/ 2407103 w 3099251"/>
              <a:gd name="connsiteY4" fmla="*/ 975203 h 1644684"/>
              <a:gd name="connsiteX5" fmla="*/ 3060246 w 3099251"/>
              <a:gd name="connsiteY5" fmla="*/ 728460 h 1644684"/>
              <a:gd name="connsiteX6" fmla="*/ 2929617 w 3099251"/>
              <a:gd name="connsiteY6" fmla="*/ 118860 h 1644684"/>
              <a:gd name="connsiteX7" fmla="*/ 2145846 w 3099251"/>
              <a:gd name="connsiteY7" fmla="*/ 2745 h 1644684"/>
              <a:gd name="connsiteX8" fmla="*/ 1473427 w 3099251"/>
              <a:gd name="connsiteY8" fmla="*/ 56309 h 1644684"/>
              <a:gd name="connsiteX9" fmla="*/ 771752 w 3099251"/>
              <a:gd name="connsiteY9" fmla="*/ 269320 h 1644684"/>
              <a:gd name="connsiteX10" fmla="*/ 452438 w 3099251"/>
              <a:gd name="connsiteY10" fmla="*/ 487241 h 1644684"/>
              <a:gd name="connsiteX11" fmla="*/ 171677 w 3099251"/>
              <a:gd name="connsiteY11" fmla="*/ 931864 h 1644684"/>
              <a:gd name="connsiteX12" fmla="*/ 3401 w 3099251"/>
              <a:gd name="connsiteY12" fmla="*/ 1337238 h 1644684"/>
              <a:gd name="connsiteX13" fmla="*/ 74842 w 3099251"/>
              <a:gd name="connsiteY13" fmla="*/ 1579239 h 1644684"/>
              <a:gd name="connsiteX14" fmla="*/ 152854 w 3099251"/>
              <a:gd name="connsiteY14" fmla="*/ 1644684 h 1644684"/>
              <a:gd name="connsiteX0" fmla="*/ 0 w 3099251"/>
              <a:gd name="connsiteY0" fmla="*/ 352528 h 1644684"/>
              <a:gd name="connsiteX1" fmla="*/ 404132 w 3099251"/>
              <a:gd name="connsiteY1" fmla="*/ 786517 h 1644684"/>
              <a:gd name="connsiteX2" fmla="*/ 970189 w 3099251"/>
              <a:gd name="connsiteY2" fmla="*/ 975203 h 1644684"/>
              <a:gd name="connsiteX3" fmla="*/ 1812017 w 3099251"/>
              <a:gd name="connsiteY3" fmla="*/ 1004231 h 1644684"/>
              <a:gd name="connsiteX4" fmla="*/ 2407103 w 3099251"/>
              <a:gd name="connsiteY4" fmla="*/ 975203 h 1644684"/>
              <a:gd name="connsiteX5" fmla="*/ 3060246 w 3099251"/>
              <a:gd name="connsiteY5" fmla="*/ 728460 h 1644684"/>
              <a:gd name="connsiteX6" fmla="*/ 2929617 w 3099251"/>
              <a:gd name="connsiteY6" fmla="*/ 118860 h 1644684"/>
              <a:gd name="connsiteX7" fmla="*/ 2145846 w 3099251"/>
              <a:gd name="connsiteY7" fmla="*/ 2745 h 1644684"/>
              <a:gd name="connsiteX8" fmla="*/ 1473427 w 3099251"/>
              <a:gd name="connsiteY8" fmla="*/ 56309 h 1644684"/>
              <a:gd name="connsiteX9" fmla="*/ 771752 w 3099251"/>
              <a:gd name="connsiteY9" fmla="*/ 269320 h 1644684"/>
              <a:gd name="connsiteX10" fmla="*/ 452438 w 3099251"/>
              <a:gd name="connsiteY10" fmla="*/ 487241 h 1644684"/>
              <a:gd name="connsiteX11" fmla="*/ 147864 w 3099251"/>
              <a:gd name="connsiteY11" fmla="*/ 883826 h 1644684"/>
              <a:gd name="connsiteX12" fmla="*/ 3401 w 3099251"/>
              <a:gd name="connsiteY12" fmla="*/ 1337238 h 1644684"/>
              <a:gd name="connsiteX13" fmla="*/ 74842 w 3099251"/>
              <a:gd name="connsiteY13" fmla="*/ 1579239 h 1644684"/>
              <a:gd name="connsiteX14" fmla="*/ 152854 w 3099251"/>
              <a:gd name="connsiteY14" fmla="*/ 1644684 h 1644684"/>
              <a:gd name="connsiteX0" fmla="*/ 0 w 3093968"/>
              <a:gd name="connsiteY0" fmla="*/ 356867 h 1649023"/>
              <a:gd name="connsiteX1" fmla="*/ 404132 w 3093968"/>
              <a:gd name="connsiteY1" fmla="*/ 790856 h 1649023"/>
              <a:gd name="connsiteX2" fmla="*/ 970189 w 3093968"/>
              <a:gd name="connsiteY2" fmla="*/ 979542 h 1649023"/>
              <a:gd name="connsiteX3" fmla="*/ 1812017 w 3093968"/>
              <a:gd name="connsiteY3" fmla="*/ 1008570 h 1649023"/>
              <a:gd name="connsiteX4" fmla="*/ 2407103 w 3093968"/>
              <a:gd name="connsiteY4" fmla="*/ 979542 h 1649023"/>
              <a:gd name="connsiteX5" fmla="*/ 3060246 w 3093968"/>
              <a:gd name="connsiteY5" fmla="*/ 732799 h 1649023"/>
              <a:gd name="connsiteX6" fmla="*/ 2910567 w 3093968"/>
              <a:gd name="connsiteY6" fmla="*/ 190455 h 1649023"/>
              <a:gd name="connsiteX7" fmla="*/ 2145846 w 3093968"/>
              <a:gd name="connsiteY7" fmla="*/ 7084 h 1649023"/>
              <a:gd name="connsiteX8" fmla="*/ 1473427 w 3093968"/>
              <a:gd name="connsiteY8" fmla="*/ 60648 h 1649023"/>
              <a:gd name="connsiteX9" fmla="*/ 771752 w 3093968"/>
              <a:gd name="connsiteY9" fmla="*/ 273659 h 1649023"/>
              <a:gd name="connsiteX10" fmla="*/ 452438 w 3093968"/>
              <a:gd name="connsiteY10" fmla="*/ 491580 h 1649023"/>
              <a:gd name="connsiteX11" fmla="*/ 147864 w 3093968"/>
              <a:gd name="connsiteY11" fmla="*/ 888165 h 1649023"/>
              <a:gd name="connsiteX12" fmla="*/ 3401 w 3093968"/>
              <a:gd name="connsiteY12" fmla="*/ 1341577 h 1649023"/>
              <a:gd name="connsiteX13" fmla="*/ 74842 w 3093968"/>
              <a:gd name="connsiteY13" fmla="*/ 1583578 h 1649023"/>
              <a:gd name="connsiteX14" fmla="*/ 152854 w 3093968"/>
              <a:gd name="connsiteY14" fmla="*/ 1649023 h 1649023"/>
              <a:gd name="connsiteX0" fmla="*/ 0 w 3101118"/>
              <a:gd name="connsiteY0" fmla="*/ 356867 h 1649023"/>
              <a:gd name="connsiteX1" fmla="*/ 404132 w 3101118"/>
              <a:gd name="connsiteY1" fmla="*/ 790856 h 1649023"/>
              <a:gd name="connsiteX2" fmla="*/ 970189 w 3101118"/>
              <a:gd name="connsiteY2" fmla="*/ 979542 h 1649023"/>
              <a:gd name="connsiteX3" fmla="*/ 1812017 w 3101118"/>
              <a:gd name="connsiteY3" fmla="*/ 1008570 h 1649023"/>
              <a:gd name="connsiteX4" fmla="*/ 2407103 w 3101118"/>
              <a:gd name="connsiteY4" fmla="*/ 979542 h 1649023"/>
              <a:gd name="connsiteX5" fmla="*/ 3060246 w 3101118"/>
              <a:gd name="connsiteY5" fmla="*/ 732799 h 1649023"/>
              <a:gd name="connsiteX6" fmla="*/ 2910567 w 3101118"/>
              <a:gd name="connsiteY6" fmla="*/ 190455 h 1649023"/>
              <a:gd name="connsiteX7" fmla="*/ 2145846 w 3101118"/>
              <a:gd name="connsiteY7" fmla="*/ 7084 h 1649023"/>
              <a:gd name="connsiteX8" fmla="*/ 1473427 w 3101118"/>
              <a:gd name="connsiteY8" fmla="*/ 60648 h 1649023"/>
              <a:gd name="connsiteX9" fmla="*/ 771752 w 3101118"/>
              <a:gd name="connsiteY9" fmla="*/ 273659 h 1649023"/>
              <a:gd name="connsiteX10" fmla="*/ 452438 w 3101118"/>
              <a:gd name="connsiteY10" fmla="*/ 491580 h 1649023"/>
              <a:gd name="connsiteX11" fmla="*/ 147864 w 3101118"/>
              <a:gd name="connsiteY11" fmla="*/ 888165 h 1649023"/>
              <a:gd name="connsiteX12" fmla="*/ 3401 w 3101118"/>
              <a:gd name="connsiteY12" fmla="*/ 1341577 h 1649023"/>
              <a:gd name="connsiteX13" fmla="*/ 74842 w 3101118"/>
              <a:gd name="connsiteY13" fmla="*/ 1583578 h 1649023"/>
              <a:gd name="connsiteX14" fmla="*/ 152854 w 3101118"/>
              <a:gd name="connsiteY14" fmla="*/ 1649023 h 1649023"/>
              <a:gd name="connsiteX0" fmla="*/ 0 w 3096788"/>
              <a:gd name="connsiteY0" fmla="*/ 360171 h 1652327"/>
              <a:gd name="connsiteX1" fmla="*/ 404132 w 3096788"/>
              <a:gd name="connsiteY1" fmla="*/ 794160 h 1652327"/>
              <a:gd name="connsiteX2" fmla="*/ 970189 w 3096788"/>
              <a:gd name="connsiteY2" fmla="*/ 982846 h 1652327"/>
              <a:gd name="connsiteX3" fmla="*/ 1812017 w 3096788"/>
              <a:gd name="connsiteY3" fmla="*/ 1011874 h 1652327"/>
              <a:gd name="connsiteX4" fmla="*/ 2407103 w 3096788"/>
              <a:gd name="connsiteY4" fmla="*/ 982846 h 1652327"/>
              <a:gd name="connsiteX5" fmla="*/ 3060246 w 3096788"/>
              <a:gd name="connsiteY5" fmla="*/ 736103 h 1652327"/>
              <a:gd name="connsiteX6" fmla="*/ 2896279 w 3096788"/>
              <a:gd name="connsiteY6" fmla="*/ 241798 h 1652327"/>
              <a:gd name="connsiteX7" fmla="*/ 2145846 w 3096788"/>
              <a:gd name="connsiteY7" fmla="*/ 10388 h 1652327"/>
              <a:gd name="connsiteX8" fmla="*/ 1473427 w 3096788"/>
              <a:gd name="connsiteY8" fmla="*/ 63952 h 1652327"/>
              <a:gd name="connsiteX9" fmla="*/ 771752 w 3096788"/>
              <a:gd name="connsiteY9" fmla="*/ 276963 h 1652327"/>
              <a:gd name="connsiteX10" fmla="*/ 452438 w 3096788"/>
              <a:gd name="connsiteY10" fmla="*/ 494884 h 1652327"/>
              <a:gd name="connsiteX11" fmla="*/ 147864 w 3096788"/>
              <a:gd name="connsiteY11" fmla="*/ 891469 h 1652327"/>
              <a:gd name="connsiteX12" fmla="*/ 3401 w 3096788"/>
              <a:gd name="connsiteY12" fmla="*/ 1344881 h 1652327"/>
              <a:gd name="connsiteX13" fmla="*/ 74842 w 3096788"/>
              <a:gd name="connsiteY13" fmla="*/ 1586882 h 1652327"/>
              <a:gd name="connsiteX14" fmla="*/ 152854 w 3096788"/>
              <a:gd name="connsiteY14" fmla="*/ 1652327 h 1652327"/>
              <a:gd name="connsiteX0" fmla="*/ 0 w 3081910"/>
              <a:gd name="connsiteY0" fmla="*/ 349828 h 1641984"/>
              <a:gd name="connsiteX1" fmla="*/ 404132 w 3081910"/>
              <a:gd name="connsiteY1" fmla="*/ 783817 h 1641984"/>
              <a:gd name="connsiteX2" fmla="*/ 970189 w 3081910"/>
              <a:gd name="connsiteY2" fmla="*/ 972503 h 1641984"/>
              <a:gd name="connsiteX3" fmla="*/ 1812017 w 3081910"/>
              <a:gd name="connsiteY3" fmla="*/ 1001531 h 1641984"/>
              <a:gd name="connsiteX4" fmla="*/ 2407103 w 3081910"/>
              <a:gd name="connsiteY4" fmla="*/ 972503 h 1641984"/>
              <a:gd name="connsiteX5" fmla="*/ 3060246 w 3081910"/>
              <a:gd name="connsiteY5" fmla="*/ 725760 h 1641984"/>
              <a:gd name="connsiteX6" fmla="*/ 2896279 w 3081910"/>
              <a:gd name="connsiteY6" fmla="*/ 231455 h 1641984"/>
              <a:gd name="connsiteX7" fmla="*/ 2603730 w 3081910"/>
              <a:gd name="connsiteY7" fmla="*/ 58526 h 1641984"/>
              <a:gd name="connsiteX8" fmla="*/ 2145846 w 3081910"/>
              <a:gd name="connsiteY8" fmla="*/ 45 h 1641984"/>
              <a:gd name="connsiteX9" fmla="*/ 1473427 w 3081910"/>
              <a:gd name="connsiteY9" fmla="*/ 53609 h 1641984"/>
              <a:gd name="connsiteX10" fmla="*/ 771752 w 3081910"/>
              <a:gd name="connsiteY10" fmla="*/ 266620 h 1641984"/>
              <a:gd name="connsiteX11" fmla="*/ 452438 w 3081910"/>
              <a:gd name="connsiteY11" fmla="*/ 484541 h 1641984"/>
              <a:gd name="connsiteX12" fmla="*/ 147864 w 3081910"/>
              <a:gd name="connsiteY12" fmla="*/ 881126 h 1641984"/>
              <a:gd name="connsiteX13" fmla="*/ 3401 w 3081910"/>
              <a:gd name="connsiteY13" fmla="*/ 1334538 h 1641984"/>
              <a:gd name="connsiteX14" fmla="*/ 74842 w 3081910"/>
              <a:gd name="connsiteY14" fmla="*/ 1576539 h 1641984"/>
              <a:gd name="connsiteX15" fmla="*/ 152854 w 3081910"/>
              <a:gd name="connsiteY15" fmla="*/ 1641984 h 1641984"/>
              <a:gd name="connsiteX0" fmla="*/ 0 w 3021905"/>
              <a:gd name="connsiteY0" fmla="*/ 349828 h 1641984"/>
              <a:gd name="connsiteX1" fmla="*/ 404132 w 3021905"/>
              <a:gd name="connsiteY1" fmla="*/ 783817 h 1641984"/>
              <a:gd name="connsiteX2" fmla="*/ 970189 w 3021905"/>
              <a:gd name="connsiteY2" fmla="*/ 972503 h 1641984"/>
              <a:gd name="connsiteX3" fmla="*/ 1812017 w 3021905"/>
              <a:gd name="connsiteY3" fmla="*/ 1001531 h 1641984"/>
              <a:gd name="connsiteX4" fmla="*/ 2407103 w 3021905"/>
              <a:gd name="connsiteY4" fmla="*/ 972503 h 1641984"/>
              <a:gd name="connsiteX5" fmla="*/ 2993571 w 3021905"/>
              <a:gd name="connsiteY5" fmla="*/ 764190 h 1641984"/>
              <a:gd name="connsiteX6" fmla="*/ 2896279 w 3021905"/>
              <a:gd name="connsiteY6" fmla="*/ 231455 h 1641984"/>
              <a:gd name="connsiteX7" fmla="*/ 2603730 w 3021905"/>
              <a:gd name="connsiteY7" fmla="*/ 58526 h 1641984"/>
              <a:gd name="connsiteX8" fmla="*/ 2145846 w 3021905"/>
              <a:gd name="connsiteY8" fmla="*/ 45 h 1641984"/>
              <a:gd name="connsiteX9" fmla="*/ 1473427 w 3021905"/>
              <a:gd name="connsiteY9" fmla="*/ 53609 h 1641984"/>
              <a:gd name="connsiteX10" fmla="*/ 771752 w 3021905"/>
              <a:gd name="connsiteY10" fmla="*/ 266620 h 1641984"/>
              <a:gd name="connsiteX11" fmla="*/ 452438 w 3021905"/>
              <a:gd name="connsiteY11" fmla="*/ 484541 h 1641984"/>
              <a:gd name="connsiteX12" fmla="*/ 147864 w 3021905"/>
              <a:gd name="connsiteY12" fmla="*/ 881126 h 1641984"/>
              <a:gd name="connsiteX13" fmla="*/ 3401 w 3021905"/>
              <a:gd name="connsiteY13" fmla="*/ 1334538 h 1641984"/>
              <a:gd name="connsiteX14" fmla="*/ 74842 w 3021905"/>
              <a:gd name="connsiteY14" fmla="*/ 1576539 h 1641984"/>
              <a:gd name="connsiteX15" fmla="*/ 152854 w 3021905"/>
              <a:gd name="connsiteY15" fmla="*/ 1641984 h 1641984"/>
              <a:gd name="connsiteX0" fmla="*/ 0 w 2993807"/>
              <a:gd name="connsiteY0" fmla="*/ 349828 h 1641984"/>
              <a:gd name="connsiteX1" fmla="*/ 404132 w 2993807"/>
              <a:gd name="connsiteY1" fmla="*/ 783817 h 1641984"/>
              <a:gd name="connsiteX2" fmla="*/ 970189 w 2993807"/>
              <a:gd name="connsiteY2" fmla="*/ 972503 h 1641984"/>
              <a:gd name="connsiteX3" fmla="*/ 1812017 w 2993807"/>
              <a:gd name="connsiteY3" fmla="*/ 1001531 h 1641984"/>
              <a:gd name="connsiteX4" fmla="*/ 2407103 w 2993807"/>
              <a:gd name="connsiteY4" fmla="*/ 972503 h 1641984"/>
              <a:gd name="connsiteX5" fmla="*/ 2875193 w 2993807"/>
              <a:gd name="connsiteY5" fmla="*/ 904001 h 1641984"/>
              <a:gd name="connsiteX6" fmla="*/ 2993571 w 2993807"/>
              <a:gd name="connsiteY6" fmla="*/ 764190 h 1641984"/>
              <a:gd name="connsiteX7" fmla="*/ 2896279 w 2993807"/>
              <a:gd name="connsiteY7" fmla="*/ 231455 h 1641984"/>
              <a:gd name="connsiteX8" fmla="*/ 2603730 w 2993807"/>
              <a:gd name="connsiteY8" fmla="*/ 58526 h 1641984"/>
              <a:gd name="connsiteX9" fmla="*/ 2145846 w 2993807"/>
              <a:gd name="connsiteY9" fmla="*/ 45 h 1641984"/>
              <a:gd name="connsiteX10" fmla="*/ 1473427 w 2993807"/>
              <a:gd name="connsiteY10" fmla="*/ 53609 h 1641984"/>
              <a:gd name="connsiteX11" fmla="*/ 771752 w 2993807"/>
              <a:gd name="connsiteY11" fmla="*/ 266620 h 1641984"/>
              <a:gd name="connsiteX12" fmla="*/ 452438 w 2993807"/>
              <a:gd name="connsiteY12" fmla="*/ 484541 h 1641984"/>
              <a:gd name="connsiteX13" fmla="*/ 147864 w 2993807"/>
              <a:gd name="connsiteY13" fmla="*/ 881126 h 1641984"/>
              <a:gd name="connsiteX14" fmla="*/ 3401 w 2993807"/>
              <a:gd name="connsiteY14" fmla="*/ 1334538 h 1641984"/>
              <a:gd name="connsiteX15" fmla="*/ 74842 w 2993807"/>
              <a:gd name="connsiteY15" fmla="*/ 1576539 h 1641984"/>
              <a:gd name="connsiteX16" fmla="*/ 152854 w 2993807"/>
              <a:gd name="connsiteY16" fmla="*/ 1641984 h 1641984"/>
              <a:gd name="connsiteX0" fmla="*/ 0 w 2998807"/>
              <a:gd name="connsiteY0" fmla="*/ 349828 h 1641984"/>
              <a:gd name="connsiteX1" fmla="*/ 404132 w 2998807"/>
              <a:gd name="connsiteY1" fmla="*/ 783817 h 1641984"/>
              <a:gd name="connsiteX2" fmla="*/ 970189 w 2998807"/>
              <a:gd name="connsiteY2" fmla="*/ 972503 h 1641984"/>
              <a:gd name="connsiteX3" fmla="*/ 1812017 w 2998807"/>
              <a:gd name="connsiteY3" fmla="*/ 1001531 h 1641984"/>
              <a:gd name="connsiteX4" fmla="*/ 2407103 w 2998807"/>
              <a:gd name="connsiteY4" fmla="*/ 972503 h 1641984"/>
              <a:gd name="connsiteX5" fmla="*/ 2875193 w 2998807"/>
              <a:gd name="connsiteY5" fmla="*/ 904001 h 1641984"/>
              <a:gd name="connsiteX6" fmla="*/ 2993571 w 2998807"/>
              <a:gd name="connsiteY6" fmla="*/ 764190 h 1641984"/>
              <a:gd name="connsiteX7" fmla="*/ 2939142 w 2998807"/>
              <a:gd name="connsiteY7" fmla="*/ 260280 h 1641984"/>
              <a:gd name="connsiteX8" fmla="*/ 2603730 w 2998807"/>
              <a:gd name="connsiteY8" fmla="*/ 58526 h 1641984"/>
              <a:gd name="connsiteX9" fmla="*/ 2145846 w 2998807"/>
              <a:gd name="connsiteY9" fmla="*/ 45 h 1641984"/>
              <a:gd name="connsiteX10" fmla="*/ 1473427 w 2998807"/>
              <a:gd name="connsiteY10" fmla="*/ 53609 h 1641984"/>
              <a:gd name="connsiteX11" fmla="*/ 771752 w 2998807"/>
              <a:gd name="connsiteY11" fmla="*/ 266620 h 1641984"/>
              <a:gd name="connsiteX12" fmla="*/ 452438 w 2998807"/>
              <a:gd name="connsiteY12" fmla="*/ 484541 h 1641984"/>
              <a:gd name="connsiteX13" fmla="*/ 147864 w 2998807"/>
              <a:gd name="connsiteY13" fmla="*/ 881126 h 1641984"/>
              <a:gd name="connsiteX14" fmla="*/ 3401 w 2998807"/>
              <a:gd name="connsiteY14" fmla="*/ 1334538 h 1641984"/>
              <a:gd name="connsiteX15" fmla="*/ 74842 w 2998807"/>
              <a:gd name="connsiteY15" fmla="*/ 1576539 h 1641984"/>
              <a:gd name="connsiteX16" fmla="*/ 152854 w 2998807"/>
              <a:gd name="connsiteY16" fmla="*/ 1641984 h 1641984"/>
              <a:gd name="connsiteX0" fmla="*/ 0 w 2978651"/>
              <a:gd name="connsiteY0" fmla="*/ 349828 h 1641984"/>
              <a:gd name="connsiteX1" fmla="*/ 404132 w 2978651"/>
              <a:gd name="connsiteY1" fmla="*/ 783817 h 1641984"/>
              <a:gd name="connsiteX2" fmla="*/ 970189 w 2978651"/>
              <a:gd name="connsiteY2" fmla="*/ 972503 h 1641984"/>
              <a:gd name="connsiteX3" fmla="*/ 1812017 w 2978651"/>
              <a:gd name="connsiteY3" fmla="*/ 1001531 h 1641984"/>
              <a:gd name="connsiteX4" fmla="*/ 2407103 w 2978651"/>
              <a:gd name="connsiteY4" fmla="*/ 972503 h 1641984"/>
              <a:gd name="connsiteX5" fmla="*/ 2875193 w 2978651"/>
              <a:gd name="connsiteY5" fmla="*/ 904001 h 1641984"/>
              <a:gd name="connsiteX6" fmla="*/ 2964996 w 2978651"/>
              <a:gd name="connsiteY6" fmla="*/ 716151 h 1641984"/>
              <a:gd name="connsiteX7" fmla="*/ 2939142 w 2978651"/>
              <a:gd name="connsiteY7" fmla="*/ 260280 h 1641984"/>
              <a:gd name="connsiteX8" fmla="*/ 2603730 w 2978651"/>
              <a:gd name="connsiteY8" fmla="*/ 58526 h 1641984"/>
              <a:gd name="connsiteX9" fmla="*/ 2145846 w 2978651"/>
              <a:gd name="connsiteY9" fmla="*/ 45 h 1641984"/>
              <a:gd name="connsiteX10" fmla="*/ 1473427 w 2978651"/>
              <a:gd name="connsiteY10" fmla="*/ 53609 h 1641984"/>
              <a:gd name="connsiteX11" fmla="*/ 771752 w 2978651"/>
              <a:gd name="connsiteY11" fmla="*/ 266620 h 1641984"/>
              <a:gd name="connsiteX12" fmla="*/ 452438 w 2978651"/>
              <a:gd name="connsiteY12" fmla="*/ 484541 h 1641984"/>
              <a:gd name="connsiteX13" fmla="*/ 147864 w 2978651"/>
              <a:gd name="connsiteY13" fmla="*/ 881126 h 1641984"/>
              <a:gd name="connsiteX14" fmla="*/ 3401 w 2978651"/>
              <a:gd name="connsiteY14" fmla="*/ 1334538 h 1641984"/>
              <a:gd name="connsiteX15" fmla="*/ 74842 w 2978651"/>
              <a:gd name="connsiteY15" fmla="*/ 1576539 h 1641984"/>
              <a:gd name="connsiteX16" fmla="*/ 152854 w 2978651"/>
              <a:gd name="connsiteY16" fmla="*/ 1641984 h 1641984"/>
              <a:gd name="connsiteX0" fmla="*/ 0 w 2988250"/>
              <a:gd name="connsiteY0" fmla="*/ 349828 h 1641984"/>
              <a:gd name="connsiteX1" fmla="*/ 404132 w 2988250"/>
              <a:gd name="connsiteY1" fmla="*/ 783817 h 1641984"/>
              <a:gd name="connsiteX2" fmla="*/ 970189 w 2988250"/>
              <a:gd name="connsiteY2" fmla="*/ 972503 h 1641984"/>
              <a:gd name="connsiteX3" fmla="*/ 1812017 w 2988250"/>
              <a:gd name="connsiteY3" fmla="*/ 1001531 h 1641984"/>
              <a:gd name="connsiteX4" fmla="*/ 2407103 w 2988250"/>
              <a:gd name="connsiteY4" fmla="*/ 972503 h 1641984"/>
              <a:gd name="connsiteX5" fmla="*/ 2875193 w 2988250"/>
              <a:gd name="connsiteY5" fmla="*/ 904001 h 1641984"/>
              <a:gd name="connsiteX6" fmla="*/ 2964996 w 2988250"/>
              <a:gd name="connsiteY6" fmla="*/ 716151 h 1641984"/>
              <a:gd name="connsiteX7" fmla="*/ 2939142 w 2988250"/>
              <a:gd name="connsiteY7" fmla="*/ 260280 h 1641984"/>
              <a:gd name="connsiteX8" fmla="*/ 2603730 w 2988250"/>
              <a:gd name="connsiteY8" fmla="*/ 58526 h 1641984"/>
              <a:gd name="connsiteX9" fmla="*/ 2145846 w 2988250"/>
              <a:gd name="connsiteY9" fmla="*/ 45 h 1641984"/>
              <a:gd name="connsiteX10" fmla="*/ 1473427 w 2988250"/>
              <a:gd name="connsiteY10" fmla="*/ 53609 h 1641984"/>
              <a:gd name="connsiteX11" fmla="*/ 771752 w 2988250"/>
              <a:gd name="connsiteY11" fmla="*/ 266620 h 1641984"/>
              <a:gd name="connsiteX12" fmla="*/ 452438 w 2988250"/>
              <a:gd name="connsiteY12" fmla="*/ 484541 h 1641984"/>
              <a:gd name="connsiteX13" fmla="*/ 147864 w 2988250"/>
              <a:gd name="connsiteY13" fmla="*/ 881126 h 1641984"/>
              <a:gd name="connsiteX14" fmla="*/ 3401 w 2988250"/>
              <a:gd name="connsiteY14" fmla="*/ 1334538 h 1641984"/>
              <a:gd name="connsiteX15" fmla="*/ 74842 w 2988250"/>
              <a:gd name="connsiteY15" fmla="*/ 1576539 h 1641984"/>
              <a:gd name="connsiteX16" fmla="*/ 152854 w 2988250"/>
              <a:gd name="connsiteY16" fmla="*/ 1641984 h 1641984"/>
              <a:gd name="connsiteX0" fmla="*/ 0 w 3005521"/>
              <a:gd name="connsiteY0" fmla="*/ 349828 h 1641984"/>
              <a:gd name="connsiteX1" fmla="*/ 404132 w 3005521"/>
              <a:gd name="connsiteY1" fmla="*/ 783817 h 1641984"/>
              <a:gd name="connsiteX2" fmla="*/ 970189 w 3005521"/>
              <a:gd name="connsiteY2" fmla="*/ 972503 h 1641984"/>
              <a:gd name="connsiteX3" fmla="*/ 1812017 w 3005521"/>
              <a:gd name="connsiteY3" fmla="*/ 1001531 h 1641984"/>
              <a:gd name="connsiteX4" fmla="*/ 2407103 w 3005521"/>
              <a:gd name="connsiteY4" fmla="*/ 972503 h 1641984"/>
              <a:gd name="connsiteX5" fmla="*/ 2875193 w 3005521"/>
              <a:gd name="connsiteY5" fmla="*/ 904001 h 1641984"/>
              <a:gd name="connsiteX6" fmla="*/ 2988809 w 3005521"/>
              <a:gd name="connsiteY6" fmla="*/ 735366 h 1641984"/>
              <a:gd name="connsiteX7" fmla="*/ 2939142 w 3005521"/>
              <a:gd name="connsiteY7" fmla="*/ 260280 h 1641984"/>
              <a:gd name="connsiteX8" fmla="*/ 2603730 w 3005521"/>
              <a:gd name="connsiteY8" fmla="*/ 58526 h 1641984"/>
              <a:gd name="connsiteX9" fmla="*/ 2145846 w 3005521"/>
              <a:gd name="connsiteY9" fmla="*/ 45 h 1641984"/>
              <a:gd name="connsiteX10" fmla="*/ 1473427 w 3005521"/>
              <a:gd name="connsiteY10" fmla="*/ 53609 h 1641984"/>
              <a:gd name="connsiteX11" fmla="*/ 771752 w 3005521"/>
              <a:gd name="connsiteY11" fmla="*/ 266620 h 1641984"/>
              <a:gd name="connsiteX12" fmla="*/ 452438 w 3005521"/>
              <a:gd name="connsiteY12" fmla="*/ 484541 h 1641984"/>
              <a:gd name="connsiteX13" fmla="*/ 147864 w 3005521"/>
              <a:gd name="connsiteY13" fmla="*/ 881126 h 1641984"/>
              <a:gd name="connsiteX14" fmla="*/ 3401 w 3005521"/>
              <a:gd name="connsiteY14" fmla="*/ 1334538 h 1641984"/>
              <a:gd name="connsiteX15" fmla="*/ 74842 w 3005521"/>
              <a:gd name="connsiteY15" fmla="*/ 1576539 h 1641984"/>
              <a:gd name="connsiteX16" fmla="*/ 152854 w 3005521"/>
              <a:gd name="connsiteY16" fmla="*/ 1641984 h 1641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05521" h="1641984">
                <a:moveTo>
                  <a:pt x="0" y="349828"/>
                </a:moveTo>
                <a:cubicBezTo>
                  <a:pt x="61685" y="430866"/>
                  <a:pt x="242434" y="680038"/>
                  <a:pt x="404132" y="783817"/>
                </a:cubicBezTo>
                <a:cubicBezTo>
                  <a:pt x="565830" y="887596"/>
                  <a:pt x="735542" y="936217"/>
                  <a:pt x="970189" y="972503"/>
                </a:cubicBezTo>
                <a:cubicBezTo>
                  <a:pt x="1204836" y="1008789"/>
                  <a:pt x="1572531" y="1001531"/>
                  <a:pt x="1812017" y="1001531"/>
                </a:cubicBezTo>
                <a:cubicBezTo>
                  <a:pt x="2051503" y="1001531"/>
                  <a:pt x="2229907" y="988758"/>
                  <a:pt x="2407103" y="972503"/>
                </a:cubicBezTo>
                <a:cubicBezTo>
                  <a:pt x="2584299" y="956248"/>
                  <a:pt x="2777448" y="938720"/>
                  <a:pt x="2875193" y="904001"/>
                </a:cubicBezTo>
                <a:cubicBezTo>
                  <a:pt x="2972938" y="869282"/>
                  <a:pt x="2954338" y="813831"/>
                  <a:pt x="2988809" y="735366"/>
                </a:cubicBezTo>
                <a:cubicBezTo>
                  <a:pt x="3023280" y="656901"/>
                  <a:pt x="3003322" y="373087"/>
                  <a:pt x="2939142" y="260280"/>
                </a:cubicBezTo>
                <a:cubicBezTo>
                  <a:pt x="2874962" y="147473"/>
                  <a:pt x="2728802" y="97094"/>
                  <a:pt x="2603730" y="58526"/>
                </a:cubicBezTo>
                <a:cubicBezTo>
                  <a:pt x="2478658" y="19958"/>
                  <a:pt x="2334230" y="864"/>
                  <a:pt x="2145846" y="45"/>
                </a:cubicBezTo>
                <a:cubicBezTo>
                  <a:pt x="1957462" y="-774"/>
                  <a:pt x="1702443" y="9180"/>
                  <a:pt x="1473427" y="53609"/>
                </a:cubicBezTo>
                <a:cubicBezTo>
                  <a:pt x="1244411" y="98038"/>
                  <a:pt x="941917" y="194798"/>
                  <a:pt x="771752" y="266620"/>
                </a:cubicBezTo>
                <a:cubicBezTo>
                  <a:pt x="601587" y="338442"/>
                  <a:pt x="556419" y="382123"/>
                  <a:pt x="452438" y="484541"/>
                </a:cubicBezTo>
                <a:cubicBezTo>
                  <a:pt x="348457" y="586959"/>
                  <a:pt x="222704" y="739460"/>
                  <a:pt x="147864" y="881126"/>
                </a:cubicBezTo>
                <a:cubicBezTo>
                  <a:pt x="73025" y="1022792"/>
                  <a:pt x="15571" y="1218636"/>
                  <a:pt x="3401" y="1334538"/>
                </a:cubicBezTo>
                <a:cubicBezTo>
                  <a:pt x="-8769" y="1450440"/>
                  <a:pt x="49933" y="1525298"/>
                  <a:pt x="74842" y="1576539"/>
                </a:cubicBezTo>
                <a:cubicBezTo>
                  <a:pt x="99751" y="1627780"/>
                  <a:pt x="150965" y="1618266"/>
                  <a:pt x="152854" y="1641984"/>
                </a:cubicBezTo>
              </a:path>
            </a:pathLst>
          </a:cu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66800" y="457200"/>
            <a:ext cx="64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b="1" i="1" dirty="0" smtClean="0">
                <a:ln w="1905"/>
                <a:solidFill>
                  <a:srgbClr val="C0504D">
                    <a:lumMod val="75000"/>
                  </a:srgb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sz="2000" b="1" i="1" dirty="0">
                <a:ln w="1905"/>
                <a:solidFill>
                  <a:srgbClr val="C0504D">
                    <a:lumMod val="75000"/>
                  </a:srgb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Govt. of India </a:t>
            </a:r>
            <a:r>
              <a:rPr lang="en-US" b="1" i="1" dirty="0" smtClean="0">
                <a:ln w="1905"/>
                <a:solidFill>
                  <a:srgbClr val="C0504D">
                    <a:lumMod val="75000"/>
                  </a:srgb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Undertaking, </a:t>
            </a:r>
            <a:r>
              <a:rPr lang="en-US" sz="2000" b="1" i="1" dirty="0" smtClean="0">
                <a:ln w="1905"/>
                <a:solidFill>
                  <a:srgbClr val="C0504D">
                    <a:lumMod val="75000"/>
                  </a:srgb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Ministry</a:t>
            </a:r>
            <a:r>
              <a:rPr lang="en-US" b="1" i="1" dirty="0" smtClean="0">
                <a:ln w="1905"/>
                <a:solidFill>
                  <a:srgbClr val="C0504D">
                    <a:lumMod val="75000"/>
                  </a:srgb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 Water Resources</a:t>
            </a:r>
            <a:endParaRPr lang="en-US" b="1" i="1" dirty="0">
              <a:ln w="1905"/>
              <a:solidFill>
                <a:srgbClr val="C0504D">
                  <a:lumMod val="75000"/>
                </a:srgb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10400" y="533400"/>
            <a:ext cx="236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b="1" i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Since June</a:t>
            </a:r>
            <a:r>
              <a:rPr lang="en-US" b="1" i="1" dirty="0">
                <a:ln w="1905"/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1969</a:t>
            </a:r>
          </a:p>
        </p:txBody>
      </p:sp>
    </p:spTree>
    <p:extLst>
      <p:ext uri="{BB962C8B-B14F-4D97-AF65-F5344CB8AC3E}">
        <p14:creationId xmlns:p14="http://schemas.microsoft.com/office/powerpoint/2010/main" val="19434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32188" y="162580"/>
            <a:ext cx="6268812" cy="5232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cap="small" dirty="0" smtClean="0">
                <a:solidFill>
                  <a:srgbClr val="491CF0"/>
                </a:solidFill>
                <a:latin typeface="Arial Black" panose="020B0A04020102020204" pitchFamily="34" charset="0"/>
              </a:rPr>
              <a:t>Wapcos - Spectrum of Services</a:t>
            </a:r>
            <a:endParaRPr lang="en-US" sz="2800" b="1" cap="small" dirty="0">
              <a:solidFill>
                <a:srgbClr val="491CF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871538"/>
            <a:ext cx="9144001" cy="5078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  From </a:t>
            </a:r>
            <a:r>
              <a:rPr lang="en-GB" sz="27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Concept</a:t>
            </a:r>
            <a:r>
              <a:rPr lang="en-GB" sz="24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to </a:t>
            </a:r>
            <a:r>
              <a:rPr lang="en-GB" sz="27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Commissioning</a:t>
            </a:r>
            <a:endParaRPr lang="en-US" sz="2700" b="1" i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  <p:grpSp>
        <p:nvGrpSpPr>
          <p:cNvPr id="2" name="Group 102"/>
          <p:cNvGrpSpPr>
            <a:grpSpLocks/>
          </p:cNvGrpSpPr>
          <p:nvPr/>
        </p:nvGrpSpPr>
        <p:grpSpPr bwMode="auto">
          <a:xfrm>
            <a:off x="381000" y="1600200"/>
            <a:ext cx="8153400" cy="4973638"/>
            <a:chOff x="856079" y="772592"/>
            <a:chExt cx="7307238" cy="3684703"/>
          </a:xfrm>
        </p:grpSpPr>
        <p:sp>
          <p:nvSpPr>
            <p:cNvPr id="41" name="Round Same Side Corner Rectangle 40"/>
            <p:cNvSpPr/>
            <p:nvPr/>
          </p:nvSpPr>
          <p:spPr>
            <a:xfrm>
              <a:off x="924371" y="772592"/>
              <a:ext cx="1606284" cy="1198441"/>
            </a:xfrm>
            <a:prstGeom prst="round2SameRect">
              <a:avLst>
                <a:gd name="adj1" fmla="val 8000"/>
                <a:gd name="adj2" fmla="val 0"/>
              </a:avLst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2" name="Freeform 41"/>
            <p:cNvSpPr/>
            <p:nvPr/>
          </p:nvSpPr>
          <p:spPr>
            <a:xfrm>
              <a:off x="924371" y="1971028"/>
              <a:ext cx="1606284" cy="516305"/>
            </a:xfrm>
            <a:custGeom>
              <a:avLst/>
              <a:gdLst>
                <a:gd name="connsiteX0" fmla="*/ 0 w 1605916"/>
                <a:gd name="connsiteY0" fmla="*/ 0 h 515476"/>
                <a:gd name="connsiteX1" fmla="*/ 1605916 w 1605916"/>
                <a:gd name="connsiteY1" fmla="*/ 0 h 515476"/>
                <a:gd name="connsiteX2" fmla="*/ 1605916 w 1605916"/>
                <a:gd name="connsiteY2" fmla="*/ 515476 h 515476"/>
                <a:gd name="connsiteX3" fmla="*/ 0 w 1605916"/>
                <a:gd name="connsiteY3" fmla="*/ 515476 h 515476"/>
                <a:gd name="connsiteX4" fmla="*/ 0 w 1605916"/>
                <a:gd name="connsiteY4" fmla="*/ 0 h 51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5916" h="515476">
                  <a:moveTo>
                    <a:pt x="0" y="0"/>
                  </a:moveTo>
                  <a:lnTo>
                    <a:pt x="1605916" y="0"/>
                  </a:lnTo>
                  <a:lnTo>
                    <a:pt x="1605916" y="515476"/>
                  </a:lnTo>
                  <a:lnTo>
                    <a:pt x="0" y="51547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34290" tIns="0" rIns="486419" bIns="0" spcCol="1270" anchor="ctr"/>
            <a:lstStyle/>
            <a:p>
              <a:pPr defTabSz="400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900" dirty="0"/>
            </a:p>
          </p:txBody>
        </p:sp>
        <p:sp>
          <p:nvSpPr>
            <p:cNvPr id="44" name="Round Same Side Corner Rectangle 43"/>
            <p:cNvSpPr/>
            <p:nvPr/>
          </p:nvSpPr>
          <p:spPr>
            <a:xfrm>
              <a:off x="2802399" y="772592"/>
              <a:ext cx="1604861" cy="1198441"/>
            </a:xfrm>
            <a:prstGeom prst="round2SameRect">
              <a:avLst>
                <a:gd name="adj1" fmla="val 8000"/>
                <a:gd name="adj2" fmla="val 0"/>
              </a:avLst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Freeform 44"/>
            <p:cNvSpPr/>
            <p:nvPr/>
          </p:nvSpPr>
          <p:spPr>
            <a:xfrm>
              <a:off x="2802399" y="1971028"/>
              <a:ext cx="1604861" cy="516305"/>
            </a:xfrm>
            <a:custGeom>
              <a:avLst/>
              <a:gdLst>
                <a:gd name="connsiteX0" fmla="*/ 0 w 1605916"/>
                <a:gd name="connsiteY0" fmla="*/ 0 h 515476"/>
                <a:gd name="connsiteX1" fmla="*/ 1605916 w 1605916"/>
                <a:gd name="connsiteY1" fmla="*/ 0 h 515476"/>
                <a:gd name="connsiteX2" fmla="*/ 1605916 w 1605916"/>
                <a:gd name="connsiteY2" fmla="*/ 515476 h 515476"/>
                <a:gd name="connsiteX3" fmla="*/ 0 w 1605916"/>
                <a:gd name="connsiteY3" fmla="*/ 515476 h 515476"/>
                <a:gd name="connsiteX4" fmla="*/ 0 w 1605916"/>
                <a:gd name="connsiteY4" fmla="*/ 0 h 51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5916" h="515476">
                  <a:moveTo>
                    <a:pt x="0" y="0"/>
                  </a:moveTo>
                  <a:lnTo>
                    <a:pt x="1605916" y="0"/>
                  </a:lnTo>
                  <a:lnTo>
                    <a:pt x="1605916" y="515476"/>
                  </a:lnTo>
                  <a:lnTo>
                    <a:pt x="0" y="51547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34290" tIns="0" rIns="486419" bIns="0" spcCol="1270" anchor="ctr"/>
            <a:lstStyle/>
            <a:p>
              <a:pPr defTabSz="400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900" dirty="0"/>
            </a:p>
          </p:txBody>
        </p:sp>
        <p:sp>
          <p:nvSpPr>
            <p:cNvPr id="47" name="Round Same Side Corner Rectangle 46"/>
            <p:cNvSpPr/>
            <p:nvPr/>
          </p:nvSpPr>
          <p:spPr>
            <a:xfrm>
              <a:off x="4680428" y="772592"/>
              <a:ext cx="1604861" cy="1198441"/>
            </a:xfrm>
            <a:prstGeom prst="round2SameRect">
              <a:avLst>
                <a:gd name="adj1" fmla="val 8000"/>
                <a:gd name="adj2" fmla="val 0"/>
              </a:avLst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8" name="Freeform 47"/>
            <p:cNvSpPr/>
            <p:nvPr/>
          </p:nvSpPr>
          <p:spPr>
            <a:xfrm>
              <a:off x="4680428" y="1971028"/>
              <a:ext cx="1604861" cy="516305"/>
            </a:xfrm>
            <a:custGeom>
              <a:avLst/>
              <a:gdLst>
                <a:gd name="connsiteX0" fmla="*/ 0 w 1605916"/>
                <a:gd name="connsiteY0" fmla="*/ 0 h 515476"/>
                <a:gd name="connsiteX1" fmla="*/ 1605916 w 1605916"/>
                <a:gd name="connsiteY1" fmla="*/ 0 h 515476"/>
                <a:gd name="connsiteX2" fmla="*/ 1605916 w 1605916"/>
                <a:gd name="connsiteY2" fmla="*/ 515476 h 515476"/>
                <a:gd name="connsiteX3" fmla="*/ 0 w 1605916"/>
                <a:gd name="connsiteY3" fmla="*/ 515476 h 515476"/>
                <a:gd name="connsiteX4" fmla="*/ 0 w 1605916"/>
                <a:gd name="connsiteY4" fmla="*/ 0 h 51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5916" h="515476">
                  <a:moveTo>
                    <a:pt x="0" y="0"/>
                  </a:moveTo>
                  <a:lnTo>
                    <a:pt x="1605916" y="0"/>
                  </a:lnTo>
                  <a:lnTo>
                    <a:pt x="1605916" y="515476"/>
                  </a:lnTo>
                  <a:lnTo>
                    <a:pt x="0" y="51547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34290" tIns="0" rIns="486419" bIns="0" spcCol="1270" anchor="ctr"/>
            <a:lstStyle/>
            <a:p>
              <a:pPr defTabSz="400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900" dirty="0"/>
            </a:p>
          </p:txBody>
        </p:sp>
        <p:sp>
          <p:nvSpPr>
            <p:cNvPr id="50" name="Round Same Side Corner Rectangle 49"/>
            <p:cNvSpPr/>
            <p:nvPr/>
          </p:nvSpPr>
          <p:spPr>
            <a:xfrm>
              <a:off x="6557034" y="772592"/>
              <a:ext cx="1606283" cy="1198441"/>
            </a:xfrm>
            <a:prstGeom prst="round2SameRect">
              <a:avLst>
                <a:gd name="adj1" fmla="val 8000"/>
                <a:gd name="adj2" fmla="val 0"/>
              </a:avLst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1" name="Freeform 50"/>
            <p:cNvSpPr/>
            <p:nvPr/>
          </p:nvSpPr>
          <p:spPr>
            <a:xfrm>
              <a:off x="6557034" y="1971028"/>
              <a:ext cx="1606283" cy="516305"/>
            </a:xfrm>
            <a:custGeom>
              <a:avLst/>
              <a:gdLst>
                <a:gd name="connsiteX0" fmla="*/ 0 w 1605916"/>
                <a:gd name="connsiteY0" fmla="*/ 0 h 515476"/>
                <a:gd name="connsiteX1" fmla="*/ 1605916 w 1605916"/>
                <a:gd name="connsiteY1" fmla="*/ 0 h 515476"/>
                <a:gd name="connsiteX2" fmla="*/ 1605916 w 1605916"/>
                <a:gd name="connsiteY2" fmla="*/ 515476 h 515476"/>
                <a:gd name="connsiteX3" fmla="*/ 0 w 1605916"/>
                <a:gd name="connsiteY3" fmla="*/ 515476 h 515476"/>
                <a:gd name="connsiteX4" fmla="*/ 0 w 1605916"/>
                <a:gd name="connsiteY4" fmla="*/ 0 h 51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5916" h="515476">
                  <a:moveTo>
                    <a:pt x="0" y="0"/>
                  </a:moveTo>
                  <a:lnTo>
                    <a:pt x="1605916" y="0"/>
                  </a:lnTo>
                  <a:lnTo>
                    <a:pt x="1605916" y="515476"/>
                  </a:lnTo>
                  <a:lnTo>
                    <a:pt x="0" y="51547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34290" tIns="0" rIns="486419" bIns="0" spcCol="1270" anchor="ctr"/>
            <a:lstStyle/>
            <a:p>
              <a:pPr marL="228600" indent="-228600" algn="ctr" defTabSz="400050" fontAlgn="auto">
                <a:lnSpc>
                  <a:spcPct val="90000"/>
                </a:lnSpc>
                <a:spcAft>
                  <a:spcPts val="0"/>
                </a:spcAft>
                <a:defRPr/>
              </a:pPr>
              <a:endParaRPr lang="en-US" sz="900" dirty="0"/>
            </a:p>
          </p:txBody>
        </p:sp>
        <p:sp>
          <p:nvSpPr>
            <p:cNvPr id="53" name="Round Same Side Corner Rectangle 52"/>
            <p:cNvSpPr/>
            <p:nvPr/>
          </p:nvSpPr>
          <p:spPr>
            <a:xfrm>
              <a:off x="924371" y="2743723"/>
              <a:ext cx="1606284" cy="1198441"/>
            </a:xfrm>
            <a:prstGeom prst="round2SameRect">
              <a:avLst>
                <a:gd name="adj1" fmla="val 8000"/>
                <a:gd name="adj2" fmla="val 0"/>
              </a:avLst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4" name="Freeform 53"/>
            <p:cNvSpPr/>
            <p:nvPr/>
          </p:nvSpPr>
          <p:spPr>
            <a:xfrm>
              <a:off x="924371" y="3942165"/>
              <a:ext cx="1606284" cy="515130"/>
            </a:xfrm>
            <a:custGeom>
              <a:avLst/>
              <a:gdLst>
                <a:gd name="connsiteX0" fmla="*/ 0 w 1605916"/>
                <a:gd name="connsiteY0" fmla="*/ 0 h 515476"/>
                <a:gd name="connsiteX1" fmla="*/ 1605916 w 1605916"/>
                <a:gd name="connsiteY1" fmla="*/ 0 h 515476"/>
                <a:gd name="connsiteX2" fmla="*/ 1605916 w 1605916"/>
                <a:gd name="connsiteY2" fmla="*/ 515476 h 515476"/>
                <a:gd name="connsiteX3" fmla="*/ 0 w 1605916"/>
                <a:gd name="connsiteY3" fmla="*/ 515476 h 515476"/>
                <a:gd name="connsiteX4" fmla="*/ 0 w 1605916"/>
                <a:gd name="connsiteY4" fmla="*/ 0 h 51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5916" h="515476">
                  <a:moveTo>
                    <a:pt x="0" y="0"/>
                  </a:moveTo>
                  <a:lnTo>
                    <a:pt x="1605916" y="0"/>
                  </a:lnTo>
                  <a:lnTo>
                    <a:pt x="1605916" y="515476"/>
                  </a:lnTo>
                  <a:lnTo>
                    <a:pt x="0" y="51547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34290" tIns="0" rIns="486419" bIns="0" spcCol="1270" anchor="ctr"/>
            <a:lstStyle/>
            <a:p>
              <a:pPr defTabSz="400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900" dirty="0"/>
            </a:p>
          </p:txBody>
        </p:sp>
        <p:sp>
          <p:nvSpPr>
            <p:cNvPr id="56" name="Round Same Side Corner Rectangle 55"/>
            <p:cNvSpPr/>
            <p:nvPr/>
          </p:nvSpPr>
          <p:spPr>
            <a:xfrm>
              <a:off x="2802399" y="2743723"/>
              <a:ext cx="1604861" cy="1198441"/>
            </a:xfrm>
            <a:prstGeom prst="round2SameRect">
              <a:avLst>
                <a:gd name="adj1" fmla="val 8000"/>
                <a:gd name="adj2" fmla="val 0"/>
              </a:avLst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7" name="Freeform 56"/>
            <p:cNvSpPr/>
            <p:nvPr/>
          </p:nvSpPr>
          <p:spPr>
            <a:xfrm>
              <a:off x="2802399" y="3942165"/>
              <a:ext cx="1604861" cy="515130"/>
            </a:xfrm>
            <a:custGeom>
              <a:avLst/>
              <a:gdLst>
                <a:gd name="connsiteX0" fmla="*/ 0 w 1605916"/>
                <a:gd name="connsiteY0" fmla="*/ 0 h 515476"/>
                <a:gd name="connsiteX1" fmla="*/ 1605916 w 1605916"/>
                <a:gd name="connsiteY1" fmla="*/ 0 h 515476"/>
                <a:gd name="connsiteX2" fmla="*/ 1605916 w 1605916"/>
                <a:gd name="connsiteY2" fmla="*/ 515476 h 515476"/>
                <a:gd name="connsiteX3" fmla="*/ 0 w 1605916"/>
                <a:gd name="connsiteY3" fmla="*/ 515476 h 515476"/>
                <a:gd name="connsiteX4" fmla="*/ 0 w 1605916"/>
                <a:gd name="connsiteY4" fmla="*/ 0 h 51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5916" h="515476">
                  <a:moveTo>
                    <a:pt x="0" y="0"/>
                  </a:moveTo>
                  <a:lnTo>
                    <a:pt x="1605916" y="0"/>
                  </a:lnTo>
                  <a:lnTo>
                    <a:pt x="1605916" y="515476"/>
                  </a:lnTo>
                  <a:lnTo>
                    <a:pt x="0" y="51547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34290" tIns="0" rIns="486419" bIns="0" spcCol="1270" anchor="ctr"/>
            <a:lstStyle/>
            <a:p>
              <a:pPr defTabSz="400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900" dirty="0"/>
            </a:p>
          </p:txBody>
        </p:sp>
        <p:sp>
          <p:nvSpPr>
            <p:cNvPr id="59" name="Round Same Side Corner Rectangle 58"/>
            <p:cNvSpPr/>
            <p:nvPr/>
          </p:nvSpPr>
          <p:spPr>
            <a:xfrm>
              <a:off x="4680428" y="2743723"/>
              <a:ext cx="1604861" cy="1198441"/>
            </a:xfrm>
            <a:prstGeom prst="round2SameRect">
              <a:avLst>
                <a:gd name="adj1" fmla="val 8000"/>
                <a:gd name="adj2" fmla="val 0"/>
              </a:avLst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0" name="Freeform 59"/>
            <p:cNvSpPr/>
            <p:nvPr/>
          </p:nvSpPr>
          <p:spPr>
            <a:xfrm>
              <a:off x="4680428" y="3942165"/>
              <a:ext cx="1604861" cy="515130"/>
            </a:xfrm>
            <a:custGeom>
              <a:avLst/>
              <a:gdLst>
                <a:gd name="connsiteX0" fmla="*/ 0 w 1605916"/>
                <a:gd name="connsiteY0" fmla="*/ 0 h 515476"/>
                <a:gd name="connsiteX1" fmla="*/ 1605916 w 1605916"/>
                <a:gd name="connsiteY1" fmla="*/ 0 h 515476"/>
                <a:gd name="connsiteX2" fmla="*/ 1605916 w 1605916"/>
                <a:gd name="connsiteY2" fmla="*/ 515476 h 515476"/>
                <a:gd name="connsiteX3" fmla="*/ 0 w 1605916"/>
                <a:gd name="connsiteY3" fmla="*/ 515476 h 515476"/>
                <a:gd name="connsiteX4" fmla="*/ 0 w 1605916"/>
                <a:gd name="connsiteY4" fmla="*/ 0 h 51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5916" h="515476">
                  <a:moveTo>
                    <a:pt x="0" y="0"/>
                  </a:moveTo>
                  <a:lnTo>
                    <a:pt x="1605916" y="0"/>
                  </a:lnTo>
                  <a:lnTo>
                    <a:pt x="1605916" y="515476"/>
                  </a:lnTo>
                  <a:lnTo>
                    <a:pt x="0" y="51547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34290" tIns="0" rIns="486419" bIns="0" spcCol="1270" anchor="ctr"/>
            <a:lstStyle/>
            <a:p>
              <a:pPr defTabSz="400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900" dirty="0"/>
            </a:p>
          </p:txBody>
        </p:sp>
        <p:sp>
          <p:nvSpPr>
            <p:cNvPr id="62" name="Round Same Side Corner Rectangle 61"/>
            <p:cNvSpPr/>
            <p:nvPr/>
          </p:nvSpPr>
          <p:spPr>
            <a:xfrm>
              <a:off x="6557034" y="2743723"/>
              <a:ext cx="1606283" cy="1198441"/>
            </a:xfrm>
            <a:prstGeom prst="round2SameRect">
              <a:avLst>
                <a:gd name="adj1" fmla="val 8000"/>
                <a:gd name="adj2" fmla="val 0"/>
              </a:avLst>
            </a:prstGeom>
            <a:blipFill dpi="0"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3" name="Freeform 62"/>
            <p:cNvSpPr/>
            <p:nvPr/>
          </p:nvSpPr>
          <p:spPr>
            <a:xfrm>
              <a:off x="6557034" y="3942165"/>
              <a:ext cx="1606283" cy="515130"/>
            </a:xfrm>
            <a:custGeom>
              <a:avLst/>
              <a:gdLst>
                <a:gd name="connsiteX0" fmla="*/ 0 w 1605916"/>
                <a:gd name="connsiteY0" fmla="*/ 0 h 515476"/>
                <a:gd name="connsiteX1" fmla="*/ 1605916 w 1605916"/>
                <a:gd name="connsiteY1" fmla="*/ 0 h 515476"/>
                <a:gd name="connsiteX2" fmla="*/ 1605916 w 1605916"/>
                <a:gd name="connsiteY2" fmla="*/ 515476 h 515476"/>
                <a:gd name="connsiteX3" fmla="*/ 0 w 1605916"/>
                <a:gd name="connsiteY3" fmla="*/ 515476 h 515476"/>
                <a:gd name="connsiteX4" fmla="*/ 0 w 1605916"/>
                <a:gd name="connsiteY4" fmla="*/ 0 h 51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5916" h="515476">
                  <a:moveTo>
                    <a:pt x="0" y="0"/>
                  </a:moveTo>
                  <a:lnTo>
                    <a:pt x="1605916" y="0"/>
                  </a:lnTo>
                  <a:lnTo>
                    <a:pt x="1605916" y="515476"/>
                  </a:lnTo>
                  <a:lnTo>
                    <a:pt x="0" y="51547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34290" tIns="0" rIns="486419" bIns="0" spcCol="1270" anchor="ctr"/>
            <a:lstStyle/>
            <a:p>
              <a:pPr defTabSz="400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900" dirty="0"/>
            </a:p>
          </p:txBody>
        </p:sp>
        <p:sp>
          <p:nvSpPr>
            <p:cNvPr id="3093" name="TextBox 70"/>
            <p:cNvSpPr txBox="1">
              <a:spLocks noChangeArrowheads="1"/>
            </p:cNvSpPr>
            <p:nvPr/>
          </p:nvSpPr>
          <p:spPr bwMode="auto">
            <a:xfrm>
              <a:off x="856079" y="2047919"/>
              <a:ext cx="1775591" cy="342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Preliminary Investigations / Reconnaissance</a:t>
              </a:r>
            </a:p>
          </p:txBody>
        </p:sp>
        <p:sp>
          <p:nvSpPr>
            <p:cNvPr id="3094" name="TextBox 71"/>
            <p:cNvSpPr txBox="1">
              <a:spLocks noChangeArrowheads="1"/>
            </p:cNvSpPr>
            <p:nvPr/>
          </p:nvSpPr>
          <p:spPr bwMode="auto">
            <a:xfrm>
              <a:off x="2796540" y="1986959"/>
              <a:ext cx="1600200" cy="478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200" b="1">
                  <a:solidFill>
                    <a:schemeClr val="bg1"/>
                  </a:solidFill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r>
                <a:rPr lang="en-US" dirty="0"/>
                <a:t>Feasibility Studies / Planning / Project Formulation</a:t>
              </a:r>
            </a:p>
          </p:txBody>
        </p:sp>
        <p:sp>
          <p:nvSpPr>
            <p:cNvPr id="3095" name="TextBox 94"/>
            <p:cNvSpPr txBox="1">
              <a:spLocks noChangeArrowheads="1"/>
            </p:cNvSpPr>
            <p:nvPr/>
          </p:nvSpPr>
          <p:spPr bwMode="auto">
            <a:xfrm>
              <a:off x="4671060" y="2055540"/>
              <a:ext cx="1600200" cy="342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200" b="1">
                  <a:solidFill>
                    <a:schemeClr val="bg1"/>
                  </a:solidFill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r>
                <a:rPr lang="en-US" dirty="0"/>
                <a:t>Baseline and Socio-Economic Surveys</a:t>
              </a:r>
            </a:p>
          </p:txBody>
        </p:sp>
        <p:sp>
          <p:nvSpPr>
            <p:cNvPr id="3096" name="TextBox 95"/>
            <p:cNvSpPr txBox="1">
              <a:spLocks noChangeArrowheads="1"/>
            </p:cNvSpPr>
            <p:nvPr/>
          </p:nvSpPr>
          <p:spPr bwMode="auto">
            <a:xfrm>
              <a:off x="6537960" y="2055540"/>
              <a:ext cx="1600200" cy="342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200" b="1">
                  <a:solidFill>
                    <a:schemeClr val="bg1"/>
                  </a:solidFill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r>
                <a:rPr lang="en-US" dirty="0"/>
                <a:t>Field Investigations and Testing</a:t>
              </a:r>
            </a:p>
          </p:txBody>
        </p:sp>
        <p:sp>
          <p:nvSpPr>
            <p:cNvPr id="3097" name="TextBox 97"/>
            <p:cNvSpPr txBox="1">
              <a:spLocks noChangeArrowheads="1"/>
            </p:cNvSpPr>
            <p:nvPr/>
          </p:nvSpPr>
          <p:spPr bwMode="auto">
            <a:xfrm>
              <a:off x="929640" y="3962400"/>
              <a:ext cx="1600200" cy="478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200" b="1">
                  <a:solidFill>
                    <a:schemeClr val="bg1"/>
                  </a:solidFill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r>
                <a:rPr lang="en-US" dirty="0"/>
                <a:t>Engineering Designs, Drawings and Tendering Process</a:t>
              </a:r>
            </a:p>
          </p:txBody>
        </p:sp>
        <p:sp>
          <p:nvSpPr>
            <p:cNvPr id="3098" name="TextBox 98"/>
            <p:cNvSpPr txBox="1">
              <a:spLocks noChangeArrowheads="1"/>
            </p:cNvSpPr>
            <p:nvPr/>
          </p:nvSpPr>
          <p:spPr bwMode="auto">
            <a:xfrm>
              <a:off x="2804160" y="3962158"/>
              <a:ext cx="1600200" cy="478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200" b="1">
                  <a:solidFill>
                    <a:schemeClr val="bg1"/>
                  </a:solidFill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r>
                <a:rPr lang="en-US" dirty="0"/>
                <a:t>Contract Management and Construction Supervision</a:t>
              </a:r>
            </a:p>
          </p:txBody>
        </p:sp>
        <p:sp>
          <p:nvSpPr>
            <p:cNvPr id="3099" name="TextBox 99"/>
            <p:cNvSpPr txBox="1">
              <a:spLocks noChangeArrowheads="1"/>
            </p:cNvSpPr>
            <p:nvPr/>
          </p:nvSpPr>
          <p:spPr bwMode="auto">
            <a:xfrm>
              <a:off x="4693920" y="4018611"/>
              <a:ext cx="1600200" cy="342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200" b="1">
                  <a:solidFill>
                    <a:schemeClr val="bg1"/>
                  </a:solidFill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r>
                <a:rPr lang="en-US" dirty="0"/>
                <a:t>Operation &amp; Maintenance </a:t>
              </a:r>
            </a:p>
          </p:txBody>
        </p:sp>
        <p:sp>
          <p:nvSpPr>
            <p:cNvPr id="3100" name="TextBox 100"/>
            <p:cNvSpPr txBox="1">
              <a:spLocks noChangeArrowheads="1"/>
            </p:cNvSpPr>
            <p:nvPr/>
          </p:nvSpPr>
          <p:spPr bwMode="auto">
            <a:xfrm>
              <a:off x="6560820" y="4023360"/>
              <a:ext cx="1600200" cy="342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200" b="1">
                  <a:solidFill>
                    <a:schemeClr val="bg1"/>
                  </a:solidFill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r>
                <a:rPr lang="en-US" dirty="0" smtClean="0"/>
                <a:t>Institutional / Human </a:t>
              </a:r>
              <a:r>
                <a:rPr lang="en-US" dirty="0"/>
                <a:t>Resources Development</a:t>
              </a:r>
            </a:p>
          </p:txBody>
        </p:sp>
      </p:grpSp>
      <p:pic>
        <p:nvPicPr>
          <p:cNvPr id="39938" name="Picture 2" descr="http://www.locusit.com/locusImages/locus-product-conceptualization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763727"/>
            <a:ext cx="996763" cy="74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1" name="Picture 5" descr="C:\Users\WAPCOS.BHATT\Desktop\flag\6689299-opening-man-cutting-red-stripe-with-scissors-3d-isolated-on-white-background-characters-series copy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192" y="694766"/>
            <a:ext cx="1200220" cy="84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3" name="Picture 7" descr="http://www.easyvectors.com/assets/images/vectors/afbig/variety-of-3d-human-vector-material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3" t="6263" r="22509" b="50000"/>
          <a:stretch/>
        </p:blipFill>
        <p:spPr bwMode="auto">
          <a:xfrm>
            <a:off x="0" y="-5962"/>
            <a:ext cx="1752600" cy="87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5" name="Picture 9" descr="http://2.imimg.com/data2/NS/PD/MY-3596497/service-portfolio-250x250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926" y="0"/>
            <a:ext cx="1108075" cy="10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09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7"/>
          <p:cNvSpPr/>
          <p:nvPr/>
        </p:nvSpPr>
        <p:spPr>
          <a:xfrm>
            <a:off x="4506627" y="2213773"/>
            <a:ext cx="2500881" cy="3434552"/>
          </a:xfrm>
          <a:custGeom>
            <a:avLst/>
            <a:gdLst>
              <a:gd name="connsiteX0" fmla="*/ 1639441 w 2500881"/>
              <a:gd name="connsiteY0" fmla="*/ 63493 h 3434552"/>
              <a:gd name="connsiteX1" fmla="*/ 1841459 w 2500881"/>
              <a:gd name="connsiteY1" fmla="*/ 63493 h 3434552"/>
              <a:gd name="connsiteX2" fmla="*/ 2032845 w 2500881"/>
              <a:gd name="connsiteY2" fmla="*/ 10330 h 3434552"/>
              <a:gd name="connsiteX3" fmla="*/ 2234864 w 2500881"/>
              <a:gd name="connsiteY3" fmla="*/ 297409 h 3434552"/>
              <a:gd name="connsiteX4" fmla="*/ 2426250 w 2500881"/>
              <a:gd name="connsiteY4" fmla="*/ 871567 h 3434552"/>
              <a:gd name="connsiteX5" fmla="*/ 2500678 w 2500881"/>
              <a:gd name="connsiteY5" fmla="*/ 1456358 h 3434552"/>
              <a:gd name="connsiteX6" fmla="*/ 2436883 w 2500881"/>
              <a:gd name="connsiteY6" fmla="*/ 1924190 h 3434552"/>
              <a:gd name="connsiteX7" fmla="*/ 2160436 w 2500881"/>
              <a:gd name="connsiteY7" fmla="*/ 2349493 h 3434552"/>
              <a:gd name="connsiteX8" fmla="*/ 1809562 w 2500881"/>
              <a:gd name="connsiteY8" fmla="*/ 2711000 h 3434552"/>
              <a:gd name="connsiteX9" fmla="*/ 1352362 w 2500881"/>
              <a:gd name="connsiteY9" fmla="*/ 2966181 h 3434552"/>
              <a:gd name="connsiteX10" fmla="*/ 746306 w 2500881"/>
              <a:gd name="connsiteY10" fmla="*/ 3242628 h 3434552"/>
              <a:gd name="connsiteX11" fmla="*/ 161515 w 2500881"/>
              <a:gd name="connsiteY11" fmla="*/ 3434014 h 3434552"/>
              <a:gd name="connsiteX12" fmla="*/ 55190 w 2500881"/>
              <a:gd name="connsiteY12" fmla="*/ 3295790 h 3434552"/>
              <a:gd name="connsiteX13" fmla="*/ 172148 w 2500881"/>
              <a:gd name="connsiteY13" fmla="*/ 3168200 h 3434552"/>
              <a:gd name="connsiteX14" fmla="*/ 214678 w 2500881"/>
              <a:gd name="connsiteY14" fmla="*/ 3104404 h 3434552"/>
              <a:gd name="connsiteX15" fmla="*/ 129618 w 2500881"/>
              <a:gd name="connsiteY15" fmla="*/ 3008711 h 3434552"/>
              <a:gd name="connsiteX16" fmla="*/ 108352 w 2500881"/>
              <a:gd name="connsiteY16" fmla="*/ 2902386 h 3434552"/>
              <a:gd name="connsiteX17" fmla="*/ 55190 w 2500881"/>
              <a:gd name="connsiteY17" fmla="*/ 2806693 h 3434552"/>
              <a:gd name="connsiteX18" fmla="*/ 2027 w 2500881"/>
              <a:gd name="connsiteY18" fmla="*/ 2711000 h 3434552"/>
              <a:gd name="connsiteX19" fmla="*/ 129618 w 2500881"/>
              <a:gd name="connsiteY19" fmla="*/ 2583409 h 3434552"/>
              <a:gd name="connsiteX20" fmla="*/ 544287 w 2500881"/>
              <a:gd name="connsiteY20" fmla="*/ 2338860 h 3434552"/>
              <a:gd name="connsiteX21" fmla="*/ 1033385 w 2500881"/>
              <a:gd name="connsiteY21" fmla="*/ 2147474 h 3434552"/>
              <a:gd name="connsiteX22" fmla="*/ 1490585 w 2500881"/>
              <a:gd name="connsiteY22" fmla="*/ 1892293 h 3434552"/>
              <a:gd name="connsiteX23" fmla="*/ 1745766 w 2500881"/>
              <a:gd name="connsiteY23" fmla="*/ 1658376 h 3434552"/>
              <a:gd name="connsiteX24" fmla="*/ 1905255 w 2500881"/>
              <a:gd name="connsiteY24" fmla="*/ 1318135 h 3434552"/>
              <a:gd name="connsiteX25" fmla="*/ 1915887 w 2500881"/>
              <a:gd name="connsiteY25" fmla="*/ 1031056 h 3434552"/>
              <a:gd name="connsiteX26" fmla="*/ 1852092 w 2500881"/>
              <a:gd name="connsiteY26" fmla="*/ 701446 h 3434552"/>
              <a:gd name="connsiteX27" fmla="*/ 1777664 w 2500881"/>
              <a:gd name="connsiteY27" fmla="*/ 371837 h 3434552"/>
              <a:gd name="connsiteX28" fmla="*/ 1692604 w 2500881"/>
              <a:gd name="connsiteY28" fmla="*/ 201716 h 3434552"/>
              <a:gd name="connsiteX29" fmla="*/ 1639441 w 2500881"/>
              <a:gd name="connsiteY29" fmla="*/ 63493 h 343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500881" h="3434552">
                <a:moveTo>
                  <a:pt x="1639441" y="63493"/>
                </a:moveTo>
                <a:cubicBezTo>
                  <a:pt x="1664250" y="40456"/>
                  <a:pt x="1775892" y="72353"/>
                  <a:pt x="1841459" y="63493"/>
                </a:cubicBezTo>
                <a:cubicBezTo>
                  <a:pt x="1907026" y="54633"/>
                  <a:pt x="1967278" y="-28656"/>
                  <a:pt x="2032845" y="10330"/>
                </a:cubicBezTo>
                <a:cubicBezTo>
                  <a:pt x="2098413" y="49316"/>
                  <a:pt x="2169297" y="153870"/>
                  <a:pt x="2234864" y="297409"/>
                </a:cubicBezTo>
                <a:cubicBezTo>
                  <a:pt x="2300432" y="440949"/>
                  <a:pt x="2381948" y="678409"/>
                  <a:pt x="2426250" y="871567"/>
                </a:cubicBezTo>
                <a:cubicBezTo>
                  <a:pt x="2470552" y="1064725"/>
                  <a:pt x="2498906" y="1280921"/>
                  <a:pt x="2500678" y="1456358"/>
                </a:cubicBezTo>
                <a:cubicBezTo>
                  <a:pt x="2502450" y="1631795"/>
                  <a:pt x="2493590" y="1775334"/>
                  <a:pt x="2436883" y="1924190"/>
                </a:cubicBezTo>
                <a:cubicBezTo>
                  <a:pt x="2380176" y="2073046"/>
                  <a:pt x="2264990" y="2218358"/>
                  <a:pt x="2160436" y="2349493"/>
                </a:cubicBezTo>
                <a:cubicBezTo>
                  <a:pt x="2055883" y="2480628"/>
                  <a:pt x="1944241" y="2608219"/>
                  <a:pt x="1809562" y="2711000"/>
                </a:cubicBezTo>
                <a:cubicBezTo>
                  <a:pt x="1674883" y="2813781"/>
                  <a:pt x="1529571" y="2877576"/>
                  <a:pt x="1352362" y="2966181"/>
                </a:cubicBezTo>
                <a:cubicBezTo>
                  <a:pt x="1175153" y="3054786"/>
                  <a:pt x="944780" y="3164656"/>
                  <a:pt x="746306" y="3242628"/>
                </a:cubicBezTo>
                <a:cubicBezTo>
                  <a:pt x="547832" y="3320600"/>
                  <a:pt x="276701" y="3425154"/>
                  <a:pt x="161515" y="3434014"/>
                </a:cubicBezTo>
                <a:cubicBezTo>
                  <a:pt x="46329" y="3442874"/>
                  <a:pt x="53418" y="3340092"/>
                  <a:pt x="55190" y="3295790"/>
                </a:cubicBezTo>
                <a:cubicBezTo>
                  <a:pt x="56962" y="3251488"/>
                  <a:pt x="145567" y="3200098"/>
                  <a:pt x="172148" y="3168200"/>
                </a:cubicBezTo>
                <a:cubicBezTo>
                  <a:pt x="198729" y="3136302"/>
                  <a:pt x="221766" y="3130986"/>
                  <a:pt x="214678" y="3104404"/>
                </a:cubicBezTo>
                <a:cubicBezTo>
                  <a:pt x="207590" y="3077823"/>
                  <a:pt x="147339" y="3042381"/>
                  <a:pt x="129618" y="3008711"/>
                </a:cubicBezTo>
                <a:cubicBezTo>
                  <a:pt x="111897" y="2975041"/>
                  <a:pt x="120757" y="2936056"/>
                  <a:pt x="108352" y="2902386"/>
                </a:cubicBezTo>
                <a:cubicBezTo>
                  <a:pt x="95947" y="2868716"/>
                  <a:pt x="55190" y="2806693"/>
                  <a:pt x="55190" y="2806693"/>
                </a:cubicBezTo>
                <a:cubicBezTo>
                  <a:pt x="37469" y="2774795"/>
                  <a:pt x="-10378" y="2748214"/>
                  <a:pt x="2027" y="2711000"/>
                </a:cubicBezTo>
                <a:cubicBezTo>
                  <a:pt x="14432" y="2673786"/>
                  <a:pt x="39241" y="2645432"/>
                  <a:pt x="129618" y="2583409"/>
                </a:cubicBezTo>
                <a:cubicBezTo>
                  <a:pt x="219995" y="2521386"/>
                  <a:pt x="393659" y="2411516"/>
                  <a:pt x="544287" y="2338860"/>
                </a:cubicBezTo>
                <a:cubicBezTo>
                  <a:pt x="694915" y="2266204"/>
                  <a:pt x="875669" y="2221902"/>
                  <a:pt x="1033385" y="2147474"/>
                </a:cubicBezTo>
                <a:cubicBezTo>
                  <a:pt x="1191101" y="2073046"/>
                  <a:pt x="1371855" y="1973809"/>
                  <a:pt x="1490585" y="1892293"/>
                </a:cubicBezTo>
                <a:cubicBezTo>
                  <a:pt x="1609315" y="1810777"/>
                  <a:pt x="1676654" y="1754069"/>
                  <a:pt x="1745766" y="1658376"/>
                </a:cubicBezTo>
                <a:cubicBezTo>
                  <a:pt x="1814878" y="1562683"/>
                  <a:pt x="1876902" y="1422688"/>
                  <a:pt x="1905255" y="1318135"/>
                </a:cubicBezTo>
                <a:cubicBezTo>
                  <a:pt x="1933608" y="1213582"/>
                  <a:pt x="1924747" y="1133837"/>
                  <a:pt x="1915887" y="1031056"/>
                </a:cubicBezTo>
                <a:cubicBezTo>
                  <a:pt x="1907027" y="928275"/>
                  <a:pt x="1875129" y="811316"/>
                  <a:pt x="1852092" y="701446"/>
                </a:cubicBezTo>
                <a:cubicBezTo>
                  <a:pt x="1829055" y="591576"/>
                  <a:pt x="1804245" y="455125"/>
                  <a:pt x="1777664" y="371837"/>
                </a:cubicBezTo>
                <a:cubicBezTo>
                  <a:pt x="1751083" y="288549"/>
                  <a:pt x="1712097" y="254879"/>
                  <a:pt x="1692604" y="201716"/>
                </a:cubicBezTo>
                <a:cubicBezTo>
                  <a:pt x="1673111" y="148553"/>
                  <a:pt x="1614632" y="86530"/>
                  <a:pt x="1639441" y="63493"/>
                </a:cubicBezTo>
                <a:close/>
              </a:path>
            </a:pathLst>
          </a:custGeom>
          <a:solidFill>
            <a:srgbClr val="FF0000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4" descr="C:\Documents and Settings\AMIT GUPTA\Desktop\africa\free-world-m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46330"/>
            <a:ext cx="7238999" cy="3392269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C:\Documents and Settings\AMIT GUPTA\Desktop\africa\golden_globe_reduced_q2z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63" y="3905250"/>
            <a:ext cx="4032250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14152" y="3138217"/>
            <a:ext cx="1595120" cy="400110"/>
          </a:xfrm>
          <a:prstGeom prst="rect">
            <a:avLst/>
          </a:prstGeom>
          <a:solidFill>
            <a:srgbClr val="CCFFFF">
              <a:alpha val="36863"/>
            </a:srgbClr>
          </a:solidFill>
        </p:spPr>
        <p:txBody>
          <a:bodyPr>
            <a:spAutoFit/>
          </a:bodyPr>
          <a:lstStyle>
            <a:defPPr>
              <a:defRPr lang="en-US"/>
            </a:defPPr>
            <a:lvl1pPr>
              <a:defRPr sz="2000" b="1" i="1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+mn-lt"/>
                <a:cs typeface="+mn-cs"/>
              </a:rPr>
              <a:t>20,000 MW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61384" y="2201915"/>
            <a:ext cx="1754632" cy="400110"/>
          </a:xfrm>
          <a:prstGeom prst="rect">
            <a:avLst/>
          </a:prstGeom>
          <a:solidFill>
            <a:srgbClr val="CCFFFF">
              <a:alpha val="36863"/>
            </a:srgbClr>
          </a:solidFill>
        </p:spPr>
        <p:txBody>
          <a:bodyPr>
            <a:spAutoFit/>
          </a:bodyPr>
          <a:lstStyle>
            <a:defPPr>
              <a:defRPr lang="en-US"/>
            </a:defPPr>
            <a:lvl1pPr>
              <a:defRPr sz="2000" b="1" i="1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+mn-lt"/>
                <a:cs typeface="+mn-cs"/>
              </a:rPr>
              <a:t>17 Countries</a:t>
            </a:r>
          </a:p>
        </p:txBody>
      </p:sp>
      <p:sp>
        <p:nvSpPr>
          <p:cNvPr id="8" name="TextBox 19"/>
          <p:cNvSpPr txBox="1">
            <a:spLocks noChangeArrowheads="1"/>
          </p:cNvSpPr>
          <p:nvPr/>
        </p:nvSpPr>
        <p:spPr bwMode="auto">
          <a:xfrm>
            <a:off x="838200" y="0"/>
            <a:ext cx="8001000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3600" b="1" cap="small">
                <a:solidFill>
                  <a:srgbClr val="FF0000"/>
                </a:solidFill>
                <a:latin typeface="Calibri"/>
              </a:defRPr>
            </a:lvl1pPr>
            <a:lvl2pPr marL="742950" indent="-285750" eaLnBrk="0" hangingPunct="0">
              <a:defRPr>
                <a:latin typeface="Arial" charset="0"/>
              </a:defRPr>
            </a:lvl2pPr>
            <a:lvl3pPr marL="1143000" indent="-228600" eaLnBrk="0" hangingPunct="0">
              <a:defRPr>
                <a:latin typeface="Arial" charset="0"/>
              </a:defRPr>
            </a:lvl3pPr>
            <a:lvl4pPr marL="1600200" indent="-228600" eaLnBrk="0" hangingPunct="0">
              <a:defRPr>
                <a:latin typeface="Arial" charset="0"/>
              </a:defRPr>
            </a:lvl4pPr>
            <a:lvl5pPr marL="2057400" indent="-228600" eaLnBrk="0" hangingPunct="0">
              <a:defRPr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r>
              <a:rPr lang="en-US" dirty="0"/>
              <a:t>WAPCOS’ Operations </a:t>
            </a:r>
            <a:r>
              <a:rPr lang="en-US" dirty="0" smtClean="0"/>
              <a:t>- </a:t>
            </a:r>
            <a:r>
              <a:rPr lang="en-US" i="1" dirty="0"/>
              <a:t>In Hydropower</a:t>
            </a:r>
          </a:p>
        </p:txBody>
      </p:sp>
      <p:sp>
        <p:nvSpPr>
          <p:cNvPr id="10" name="Oval 9"/>
          <p:cNvSpPr/>
          <p:nvPr/>
        </p:nvSpPr>
        <p:spPr>
          <a:xfrm rot="1259356">
            <a:off x="5308600" y="1270000"/>
            <a:ext cx="1481138" cy="941388"/>
          </a:xfrm>
          <a:prstGeom prst="ellipse">
            <a:avLst/>
          </a:prstGeom>
          <a:solidFill>
            <a:schemeClr val="accent6">
              <a:lumMod val="60000"/>
              <a:lumOff val="40000"/>
              <a:alpha val="62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196" name="Picture 4" descr="C:\Documents and Settings\AMIT GUPTA\Desktop\africa\Wild-African-Lion-HD-Wallpap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047" y="4520778"/>
            <a:ext cx="1379593" cy="86224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Documents and Settings\AMIT GUPTA\Desktop\africa\30-roaring-lion-fir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3" r="24582"/>
          <a:stretch/>
        </p:blipFill>
        <p:spPr bwMode="auto">
          <a:xfrm>
            <a:off x="8065063" y="2024719"/>
            <a:ext cx="1025517" cy="94708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Documents and Settings\AMIT GUPTA\Desktop\africa\tiger_footprint_Vector_Clipar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030611">
            <a:off x="6362700" y="2551113"/>
            <a:ext cx="382588" cy="382587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Documents and Settings\AMIT GUPTA\Desktop\africa\tiger_footprint_Vector_Clipar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681221">
            <a:off x="6604000" y="2955925"/>
            <a:ext cx="384175" cy="384175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Documents and Settings\AMIT GUPTA\Desktop\africa\tiger_footprint_Vector_Clipar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857979">
            <a:off x="6465888" y="3463925"/>
            <a:ext cx="384175" cy="382588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Documents and Settings\AMIT GUPTA\Desktop\africa\tiger_footprint_Vector_Clipar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798177">
            <a:off x="6491288" y="3949700"/>
            <a:ext cx="382588" cy="382587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:\Documents and Settings\AMIT GUPTA\Desktop\africa\tiger_footprint_Vector_Clipar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229718">
            <a:off x="5880100" y="4132263"/>
            <a:ext cx="384175" cy="384175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C:\Documents and Settings\AMIT GUPTA\Desktop\africa\tiger_footprint_Vector_Clipar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229718">
            <a:off x="5565775" y="4643438"/>
            <a:ext cx="382587" cy="382588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Documents and Settings\AMIT GUPTA\Desktop\africa\tiger_footprint_Vector_Clipar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286790">
            <a:off x="4983956" y="4607719"/>
            <a:ext cx="384175" cy="382588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C:\Documents and Settings\AMIT GUPTA\Desktop\africa\tiger_footprint_Vector_Clipar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286790">
            <a:off x="4620419" y="4956969"/>
            <a:ext cx="382587" cy="384175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983294" y="5448528"/>
            <a:ext cx="6627306" cy="707886"/>
          </a:xfrm>
          <a:prstGeom prst="rect">
            <a:avLst/>
          </a:prstGeom>
          <a:solidFill>
            <a:srgbClr val="CCFFFF">
              <a:alpha val="0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>
                <a:solidFill>
                  <a:srgbClr val="FF0000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+mn-lt"/>
                <a:cs typeface="+mn-cs"/>
              </a:rPr>
              <a:t>13 Hydropower </a:t>
            </a:r>
            <a:r>
              <a:rPr lang="en-US" sz="2000" b="1" i="1" dirty="0" smtClean="0">
                <a:solidFill>
                  <a:srgbClr val="FF0000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+mn-lt"/>
                <a:cs typeface="+mn-cs"/>
              </a:rPr>
              <a:t>Projects – On going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 smtClean="0">
                <a:solidFill>
                  <a:srgbClr val="FF0000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+mn-lt"/>
                <a:cs typeface="+mn-cs"/>
              </a:rPr>
              <a:t>(Under various stages)</a:t>
            </a:r>
            <a:endParaRPr lang="en-US" sz="2000" b="1" i="1" dirty="0">
              <a:solidFill>
                <a:srgbClr val="FF0000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  <a:latin typeface="+mn-lt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65832" y="6271091"/>
            <a:ext cx="1754632" cy="400110"/>
          </a:xfrm>
          <a:prstGeom prst="rect">
            <a:avLst/>
          </a:prstGeom>
          <a:solidFill>
            <a:srgbClr val="CCFFFF">
              <a:alpha val="0"/>
            </a:srgbClr>
          </a:solidFill>
        </p:spPr>
        <p:txBody>
          <a:bodyPr>
            <a:spAutoFit/>
          </a:bodyPr>
          <a:lstStyle>
            <a:defPPr>
              <a:defRPr lang="en-US"/>
            </a:defPPr>
            <a:lvl1pPr>
              <a:defRPr sz="2000" b="1" i="1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+mn-lt"/>
                <a:cs typeface="+mn-cs"/>
              </a:rPr>
              <a:t>6 </a:t>
            </a:r>
            <a:r>
              <a:rPr lang="en-US" dirty="0">
                <a:solidFill>
                  <a:srgbClr val="FF0000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+mn-lt"/>
                <a:cs typeface="+mn-cs"/>
              </a:rPr>
              <a:t>Countries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164179" y="3415015"/>
            <a:ext cx="1979822" cy="707886"/>
          </a:xfrm>
          <a:prstGeom prst="rect">
            <a:avLst/>
          </a:prstGeom>
          <a:solidFill>
            <a:srgbClr val="CCFFFF">
              <a:alpha val="36863"/>
            </a:srgb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 b="1" i="1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+mn-lt"/>
                <a:cs typeface="+mn-cs"/>
              </a:rPr>
              <a:t>WAPCOS -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+mn-lt"/>
                <a:cs typeface="+mn-cs"/>
              </a:rPr>
              <a:t>As a Brand name</a:t>
            </a:r>
          </a:p>
        </p:txBody>
      </p:sp>
      <p:pic>
        <p:nvPicPr>
          <p:cNvPr id="9238" name="Picture 2" descr="E:\desktop backup 28.08.2012\presentation\wapcos logo in .gif\ssss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282" y="1647855"/>
            <a:ext cx="518444" cy="497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96848" y="3816518"/>
            <a:ext cx="3352223" cy="70788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 b="1" i="1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pPr marL="1143000" indent="-11430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+mn-lt"/>
                <a:cs typeface="+mn-cs"/>
              </a:rPr>
              <a:t>WAPCOS – An Active Player </a:t>
            </a:r>
            <a:r>
              <a:rPr lang="en-US" dirty="0" smtClean="0">
                <a:solidFill>
                  <a:schemeClr val="tx1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</a:rPr>
              <a:t>i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+mn-lt"/>
                <a:cs typeface="+mn-cs"/>
              </a:rPr>
              <a:t>n       African continent</a:t>
            </a:r>
            <a:endParaRPr lang="en-US" dirty="0">
              <a:solidFill>
                <a:schemeClr val="accent2">
                  <a:lumMod val="50000"/>
                </a:schemeClr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  <a:latin typeface="+mn-lt"/>
              <a:cs typeface="+mn-cs"/>
            </a:endParaRPr>
          </a:p>
        </p:txBody>
      </p:sp>
      <p:pic>
        <p:nvPicPr>
          <p:cNvPr id="9240" name="Picture 3" descr="C:\Users\WAPCOS.BHATT\Desktop\AFRICA\Africa-Map-growth-startups-entrepreneur copy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4981575"/>
            <a:ext cx="2476501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1" name="Picture 25" descr="C:\Users\WAPCOS.BHATT\Desktop\AFRICA\image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279" y="4432882"/>
            <a:ext cx="2303921" cy="172571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6553994" y="5983069"/>
            <a:ext cx="2285205" cy="64633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fontAlgn="auto">
              <a:spcBef>
                <a:spcPts val="0"/>
              </a:spcBef>
              <a:spcAft>
                <a:spcPts val="0"/>
              </a:spcAft>
              <a:defRPr sz="1200" b="1"/>
            </a:lvl1pPr>
          </a:lstStyle>
          <a:p>
            <a:pPr algn="ctr">
              <a:defRPr/>
            </a:pPr>
            <a:r>
              <a:rPr lang="en-US" sz="1800" dirty="0" smtClean="0"/>
              <a:t>Intend to be a part </a:t>
            </a:r>
          </a:p>
          <a:p>
            <a:pPr algn="ctr">
              <a:defRPr/>
            </a:pPr>
            <a:r>
              <a:rPr lang="en-US" sz="1800" dirty="0" smtClean="0"/>
              <a:t>of these smiles</a:t>
            </a:r>
            <a:endParaRPr lang="en-US" sz="1800" dirty="0"/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2"/>
            <a:ext cx="91440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42" name="Picture 26" descr="I:\smile\skotan_Thumbs_up_smiley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63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1" y="5697234"/>
            <a:ext cx="973967" cy="97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32149" y="1247745"/>
            <a:ext cx="5230152" cy="400110"/>
          </a:xfrm>
          <a:prstGeom prst="rect">
            <a:avLst/>
          </a:prstGeom>
          <a:solidFill>
            <a:srgbClr val="CCFFFF">
              <a:alpha val="36863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 smtClean="0">
                <a:solidFill>
                  <a:srgbClr val="FF0000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+mn-lt"/>
                <a:cs typeface="+mn-cs"/>
              </a:rPr>
              <a:t>51 </a:t>
            </a:r>
            <a:r>
              <a:rPr lang="en-US" sz="2000" b="1" i="1" dirty="0">
                <a:solidFill>
                  <a:srgbClr val="FF0000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+mn-lt"/>
                <a:cs typeface="+mn-cs"/>
              </a:rPr>
              <a:t>Hydropower </a:t>
            </a:r>
            <a:r>
              <a:rPr lang="en-US" sz="2000" b="1" i="1" dirty="0" smtClean="0">
                <a:solidFill>
                  <a:srgbClr val="FF0000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+mn-lt"/>
                <a:cs typeface="+mn-cs"/>
              </a:rPr>
              <a:t>Projects – successfully executed</a:t>
            </a:r>
            <a:endParaRPr lang="en-US" sz="2000" b="1" i="1" dirty="0">
              <a:solidFill>
                <a:srgbClr val="FF0000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  <a:latin typeface="+mn-lt"/>
              <a:cs typeface="+mn-cs"/>
            </a:endParaRPr>
          </a:p>
        </p:txBody>
      </p:sp>
      <p:pic>
        <p:nvPicPr>
          <p:cNvPr id="9243" name="Picture 27" descr="C:\Users\WAPCOS.BHATT\Desktop\flag\are-you-a-detroit-real-estate-investor-lets-start-working-together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2"/>
            <a:ext cx="1325816" cy="124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4" name="Picture 28" descr="I:\s\1297068245_164548380_1-Pictures-of--247-PLUMBER-MAINTENACE-SPECIALIST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727" y="0"/>
            <a:ext cx="831273" cy="89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2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001000" cy="685800"/>
          </a:xfrm>
        </p:spPr>
        <p:txBody>
          <a:bodyPr>
            <a:normAutofit/>
          </a:bodyPr>
          <a:lstStyle/>
          <a:p>
            <a:r>
              <a:rPr lang="en-US" sz="2600" b="1" dirty="0" smtClean="0">
                <a:solidFill>
                  <a:srgbClr val="35178B"/>
                </a:solidFill>
                <a:latin typeface="Arial Black" panose="020B0A04020102020204" pitchFamily="34" charset="0"/>
              </a:rPr>
              <a:t>What is SUSTAINABLE</a:t>
            </a:r>
            <a:r>
              <a:rPr lang="en-US" sz="2400" b="1" dirty="0" smtClean="0">
                <a:solidFill>
                  <a:srgbClr val="35178B"/>
                </a:solidFill>
                <a:latin typeface="Arial Black" pitchFamily="34" charset="0"/>
              </a:rPr>
              <a:t> </a:t>
            </a:r>
            <a:r>
              <a:rPr lang="en-US" sz="2600" b="1" dirty="0" smtClean="0">
                <a:solidFill>
                  <a:srgbClr val="35178B"/>
                </a:solidFill>
                <a:latin typeface="Arial Black" pitchFamily="34" charset="0"/>
              </a:rPr>
              <a:t>DEVELOPMENT? 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762000"/>
            <a:ext cx="4419600" cy="6096000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115000"/>
              </a:lnSpc>
              <a:spcBef>
                <a:spcPct val="15000"/>
              </a:spcBef>
            </a:pPr>
            <a:r>
              <a:rPr lang="en-US" sz="2000" b="1" dirty="0" smtClean="0">
                <a:latin typeface="Cambria" panose="02040503050406030204" pitchFamily="18" charset="0"/>
              </a:rPr>
              <a:t>Development essentially is a process by which the existing potential is realized and become </a:t>
            </a:r>
            <a:r>
              <a:rPr lang="en-US" sz="2000" b="1" i="1" dirty="0">
                <a:solidFill>
                  <a:srgbClr val="005392"/>
                </a:solidFill>
                <a:latin typeface="Cambria" panose="02040503050406030204" pitchFamily="18" charset="0"/>
              </a:rPr>
              <a:t>Apparent.</a:t>
            </a:r>
          </a:p>
          <a:p>
            <a:pPr algn="just" eaLnBrk="1" hangingPunct="1">
              <a:lnSpc>
                <a:spcPct val="115000"/>
              </a:lnSpc>
              <a:spcBef>
                <a:spcPct val="15000"/>
              </a:spcBef>
            </a:pPr>
            <a:r>
              <a:rPr lang="en-US" sz="2000" b="1" dirty="0" smtClean="0">
                <a:latin typeface="Cambria" panose="02040503050406030204" pitchFamily="18" charset="0"/>
              </a:rPr>
              <a:t>Sustainability in simple word means capacity to keep up and keep going for ever.</a:t>
            </a:r>
          </a:p>
          <a:p>
            <a:pPr algn="just" eaLnBrk="1" hangingPunct="1">
              <a:lnSpc>
                <a:spcPct val="115000"/>
              </a:lnSpc>
              <a:spcBef>
                <a:spcPct val="15000"/>
              </a:spcBef>
            </a:pPr>
            <a:r>
              <a:rPr lang="en-US" sz="2000" b="1" dirty="0" smtClean="0">
                <a:latin typeface="Cambria" panose="02040503050406030204" pitchFamily="18" charset="0"/>
              </a:rPr>
              <a:t>Hence the Sustainable development can best be described </a:t>
            </a:r>
            <a:r>
              <a:rPr lang="en-US" sz="2000" b="1" i="1" dirty="0" smtClean="0">
                <a:solidFill>
                  <a:srgbClr val="005392"/>
                </a:solidFill>
                <a:latin typeface="Cambria" panose="02040503050406030204" pitchFamily="18" charset="0"/>
              </a:rPr>
              <a:t>“Development which meets the need of the present without compromising the ability of future generations to meet their own needs”</a:t>
            </a:r>
          </a:p>
        </p:txBody>
      </p:sp>
      <p:sp>
        <p:nvSpPr>
          <p:cNvPr id="3078" name="Rectangle 15"/>
          <p:cNvSpPr>
            <a:spLocks noChangeArrowheads="1"/>
          </p:cNvSpPr>
          <p:nvPr/>
        </p:nvSpPr>
        <p:spPr bwMode="auto">
          <a:xfrm>
            <a:off x="1881188" y="1395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027" name="Picture 3" descr="C:\Users\Public\Pictures\Sample Pictures\Hydrange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762000"/>
            <a:ext cx="4114800" cy="30861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8" name="Picture 4" descr="C:\Users\Public\Pictures\Sample Pictures\Penguin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0000" y="3810000"/>
            <a:ext cx="4064000" cy="304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8" descr="G:\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61680" y="0"/>
            <a:ext cx="782320" cy="838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Oval 8"/>
          <p:cNvSpPr/>
          <p:nvPr/>
        </p:nvSpPr>
        <p:spPr>
          <a:xfrm>
            <a:off x="0" y="6629400"/>
            <a:ext cx="3810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52600" y="1371600"/>
            <a:ext cx="2362200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905000" y="1981200"/>
            <a:ext cx="2133600" cy="381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68580" rIns="68580" bIns="68580" spcCol="1270" anchor="ctr"/>
          <a:lstStyle/>
          <a:p>
            <a:pPr marL="236538" indent="-236538" defTabSz="800100">
              <a:lnSpc>
                <a:spcPct val="90000"/>
              </a:lnSpc>
              <a:spcAft>
                <a:spcPct val="35000"/>
              </a:spcAft>
              <a:buFont typeface="Wingdings" pitchFamily="2" charset="2"/>
              <a:buChar char="v"/>
              <a:defRPr/>
            </a:pPr>
            <a:r>
              <a:rPr kumimoji="1" lang="en-IN" b="1" dirty="0" smtClean="0">
                <a:solidFill>
                  <a:srgbClr val="800000"/>
                </a:solidFill>
                <a:latin typeface="Tahoma" pitchFamily="34" charset="0"/>
              </a:rPr>
              <a:t>51 </a:t>
            </a:r>
            <a:r>
              <a:rPr kumimoji="1" lang="en-IN" b="1" dirty="0">
                <a:solidFill>
                  <a:srgbClr val="800000"/>
                </a:solidFill>
                <a:latin typeface="Tahoma" pitchFamily="34" charset="0"/>
              </a:rPr>
              <a:t>Hydro </a:t>
            </a:r>
            <a:r>
              <a:rPr kumimoji="1" lang="en-IN" sz="1750" b="1" dirty="0">
                <a:solidFill>
                  <a:srgbClr val="800000"/>
                </a:solidFill>
                <a:latin typeface="Tahoma" pitchFamily="34" charset="0"/>
              </a:rPr>
              <a:t> Power Projects in 17 Countries with an installed capacity of more than 20,000 MW</a:t>
            </a:r>
          </a:p>
          <a:p>
            <a:pPr marL="236538" indent="-236538" defTabSz="800100">
              <a:lnSpc>
                <a:spcPct val="90000"/>
              </a:lnSpc>
              <a:spcAft>
                <a:spcPct val="35000"/>
              </a:spcAft>
              <a:buFont typeface="Wingdings" pitchFamily="2" charset="2"/>
              <a:buChar char="v"/>
              <a:defRPr/>
            </a:pPr>
            <a:r>
              <a:rPr kumimoji="1" lang="en-IN" sz="1750" b="1" dirty="0">
                <a:solidFill>
                  <a:srgbClr val="800000"/>
                </a:solidFill>
                <a:latin typeface="Tahoma" pitchFamily="34" charset="0"/>
              </a:rPr>
              <a:t>8 Thermal Power Projects with an installed capacity of more than 2900 MW</a:t>
            </a:r>
          </a:p>
          <a:p>
            <a:pPr marL="236538" indent="-236538" defTabSz="800100">
              <a:lnSpc>
                <a:spcPct val="90000"/>
              </a:lnSpc>
              <a:spcAft>
                <a:spcPct val="35000"/>
              </a:spcAft>
              <a:buFont typeface="Wingdings" pitchFamily="2" charset="2"/>
              <a:buChar char="v"/>
              <a:defRPr/>
            </a:pPr>
            <a:r>
              <a:rPr kumimoji="1" lang="en-IN" sz="1750" b="1" dirty="0">
                <a:solidFill>
                  <a:srgbClr val="800000"/>
                </a:solidFill>
                <a:latin typeface="Tahoma" pitchFamily="34" charset="0"/>
              </a:rPr>
              <a:t>17 Transmission Projects </a:t>
            </a:r>
          </a:p>
        </p:txBody>
      </p:sp>
      <p:sp>
        <p:nvSpPr>
          <p:cNvPr id="9" name="Rectangle 8"/>
          <p:cNvSpPr/>
          <p:nvPr/>
        </p:nvSpPr>
        <p:spPr>
          <a:xfrm>
            <a:off x="4114800" y="1371600"/>
            <a:ext cx="2286000" cy="5486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4191000" y="914400"/>
            <a:ext cx="2057400" cy="54102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68580" rIns="68580" bIns="68580" spcCol="1270" anchor="ctr"/>
          <a:lstStyle/>
          <a:p>
            <a:pPr marL="236538" indent="-236538" defTabSz="800100">
              <a:lnSpc>
                <a:spcPct val="90000"/>
              </a:lnSpc>
              <a:spcAft>
                <a:spcPct val="35000"/>
              </a:spcAft>
              <a:buFont typeface="Wingdings" pitchFamily="2" charset="2"/>
              <a:buChar char="v"/>
              <a:defRPr/>
            </a:pPr>
            <a:r>
              <a:rPr kumimoji="1" lang="en-IN" b="1" dirty="0">
                <a:solidFill>
                  <a:srgbClr val="800000"/>
                </a:solidFill>
                <a:latin typeface="Tahoma" pitchFamily="34" charset="0"/>
              </a:rPr>
              <a:t>Over 43 Hydro Power Projects with an installed  capacity of more than 8000 MW</a:t>
            </a:r>
          </a:p>
          <a:p>
            <a:pPr marL="236538" indent="-236538" defTabSz="800100">
              <a:lnSpc>
                <a:spcPct val="90000"/>
              </a:lnSpc>
              <a:spcAft>
                <a:spcPct val="35000"/>
              </a:spcAft>
              <a:buFont typeface="Wingdings" pitchFamily="2" charset="2"/>
              <a:buChar char="v"/>
              <a:defRPr/>
            </a:pPr>
            <a:endParaRPr kumimoji="1" lang="en-IN" b="1" dirty="0">
              <a:solidFill>
                <a:srgbClr val="800000"/>
              </a:solidFill>
              <a:latin typeface="Tahoma" pitchFamily="34" charset="0"/>
            </a:endParaRPr>
          </a:p>
          <a:p>
            <a:pPr marL="236538" indent="-236538" defTabSz="800100">
              <a:lnSpc>
                <a:spcPct val="90000"/>
              </a:lnSpc>
              <a:spcAft>
                <a:spcPct val="35000"/>
              </a:spcAft>
              <a:buFont typeface="Wingdings" pitchFamily="2" charset="2"/>
              <a:buChar char="v"/>
              <a:defRPr/>
            </a:pPr>
            <a:r>
              <a:rPr kumimoji="1" lang="en-IN" b="1" dirty="0">
                <a:solidFill>
                  <a:srgbClr val="800000"/>
                </a:solidFill>
                <a:latin typeface="Tahoma" pitchFamily="34" charset="0"/>
              </a:rPr>
              <a:t>7 Thermal Power Projects with an installed  capacity of more than 11000 MW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52600" y="838200"/>
            <a:ext cx="2362200" cy="533400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800000"/>
                </a:solidFill>
              </a:rPr>
              <a:t>Overseas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14800" y="838200"/>
            <a:ext cx="2286000" cy="53340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800000"/>
                </a:solidFill>
              </a:rPr>
              <a:t>India</a:t>
            </a:r>
          </a:p>
        </p:txBody>
      </p:sp>
      <p:sp>
        <p:nvSpPr>
          <p:cNvPr id="69640" name="AutoShape 16" descr="data:image/jpeg;base64,/9j/4AAQSkZJRgABAQAAAQABAAD/2wCEAAkGBhQSERUUEhMUFRUVFRUVGBYUFBUXGBgUFhUWFhYWFRcXHCYeFxkjGRUWHy8gIycpLSwsFR4xNTAqNScrLCkBCQoKDgwOGg8PGiklHSQyNCwsLCwsLCwsLCwqKSosLCwsKSwsLCwsLC0sLDAsLCwpLCwpLDUsLCksLCwsLCwsLP/AABEIALYBFgMBIgACEQEDEQH/xAAbAAABBQEBAAAAAAAAAAAAAAAEAAIDBQYBB//EAEMQAAIBAgQDBgIHBgQGAgMAAAECEQADBBIhMQVBURMiYXGBkQYyI0JSobHB0RRicoLh8BUWM5IHU6Ky0vEkQ2Nzk//EABkBAAMBAQEAAAAAAAAAAAAAAAABAgMEBf/EAC4RAAICAQIDBwQCAwEAAAAAAAABAhEDEiEEMUETIlFhcZHwFKGx0YHBUmLhMv/aAAwDAQACEQMRAD8AwhsVwJRdLsxV7k7MEiu0T2FLsaAoGy0gaJ7KudlRY6BsMYlem38J29tR6UUoqK/aiH+zv/Cfm9tD/LRCrTsTQgtPVacBTgtOyaELddFunKamApiIezpmIt90np3v9pzflRYWu9nQAP2dd7OpMMvdHhp6r3T+FSZKYUA4u33PIofZ1qbs67j1i056CfbX8qJZKAoE7Ol2dE5KWSgVALW++vgGP/aPzNP7OplTvnwVR7lj+lPyUAC9nXOzorJXMlAgU264UokpXClAApSoMUkgL9ox/Lux9tPUUeUodEl2bkO4PTVz7wP5KQDQlcK1PkrhSgdkBSmZaIIppWgdkRpZqeVqO4YH5dTyFLSNTIrr8gJO8TGnn/fPpSp6W433Op/p4UqWkeomy12DUiipFo3BNEamnG3O1SAU9RSdlJoFjwpAUYBS7IUtw2BQlRWFiUP1dv4D8vtBX+WjxYFR4mxEP9nf+A/N7QG/l8aQyELTteYoxbNSi1RuPYr6nttRQw4rv7OKpNktIYq04JT1SnhKqyaBrSasPGR5EfqGqXJXSsOPFSPUGR9xapctAgHH2/orn/63/wC00Rlp2JtyjDqrD3U06yO6v8I/CgCLLXMlEZa5kpiBLS6sf3o9lUfjNPy0/Dr3Z6lj7sT+dPyUAQZaaVogpTClAiHLTStTFK5lpgC4hsqkjU7AdWJhR7kVy3YyqBvA369T6nX1pzrmuAckGY/xNIUegzH1FSlaQEGWmlanK00rQIgK0wrU5WmlaBEBWoUEnNy+r/5ev4edTXFzHLy+t/4+vPw86cVoGQlaVRmyLmrCV+qOv736eGvOlRYBoWnhaYFy/wAP3j9R+HltOopDOBaeEpBaeFoKRwLTgtOUVKq0mUiMJTgKmCUhbqbHQLhbcSn2Yj+Azl9oK/yjrROSuYi3EOBqkkjqh+YeegI8VFEqoI6jw/GkMhVaeFqTsq4EiiwOZKXZ1IIpyxRYga+kAH7JB9Nj9xNS9nUxtyCOoj3rlnVRO+x8xofvBp6goiNmosEs20PVE/7RRypqKG4an0NvwRR7CPyosKF2dMuaAnoCfYTRZSocTblY6kD3In7pp2KiG3ahQOgA9hFdKVOUrmWnZLBylNKUSUphSmSDlKjuQASdAAST4DU0UUobEJmKp17zfwqdB6tA8g1OwIMNZIWSIZjmPgTy9AAv8tPK0SUppSgQMVphWiSlMK0ADlaiumNBudvzJ8B/Sibhj8h1PSo1tRqdSd/yA8KAIVtQI/snmT41BdXMcvIfN/4+vPw86Jvsdh8x28BzY+A+8kDnXEshRA+/cnmT4mgCIrSqUrSpCJAK4LcfLt9n9Onlt5VKFp4WkaDLZB2qQLXDZ5jQ/j51JbPI6Hp+YPMf3pRYzoWnqtOVakVKQxIKnRAajVakC1LRadDmsmdKEsdw5OWpTy+svoT7MOho5CajxOHLDQwQZU9GH5bg+BNSrQ5U+RwMKdIqFLRZZGnIjoRoQfI0w2iOdOyaJbhpC4KjPiagcUDSD1cdaCtYoftjWxP+gr7mJ7QgwNpgio1Y9ap72LZcS7gz2RXMOqC1LKOpIdiB1QVJpRsFFQ4C33AOhce1xh+Vct4wRpB8etPwN6QfB7n/AHsfzo1D0WT9nVZi7/8A8qza11S7cOpjQBQCPVjPhVqbw61lbeNY4q1dJGW87ZNv9PsnRAeYOoeP/wAvhRqJcKNIbdMKVLv4U1h0qlIlwZFlppSpVNLnTUiHEgZaHw1uQXO7wQDuFHyD2k+bGiMSmYhOR1b+AHb+Y6eQapCKqyKIClMKUQVppWnZNAxSo7mg1/vwHjRNyAJP9+A8aiFrmd+Q6f18f7JYgZbXM7/gOnn1NNvNlEn2G5J2A8TRbLQqJmOY7fVHgfrHxI9h5mixkNqzEk/Md+g6KPAffJPOulaIZagMnbQdf/Efn+NFgRO0aak9AJpVILcf39560qLAarsphtQdmHPwI2zeW/IcqJtkHb+/Mcq7kBEHUc5phGX5tV5NzX+I9P3vfrU2WkTqtPNsHf8AvxHQ0wKPtEeo/MUNwHG9raVtdS28zox0PpB8jSsYaoI31HUb+oG/p7VOkESNa4HHWni2Drz6gwf60rHQ5VqQLVXZx3/yntySEtITO0sxnYRIBT0Jq1JoGdC06KGvSR+lBPimG1TqLUGw57gRs3IwHH3B/TY+EH6tOxDKNxVYMYeYk0y1f1C6gfVPOB9XXoNvDyNS5mkcYRfSkuLUCDuKiuYrKCc0gSdRqAKz2K4+tw/RlVH23S4f9qKCT/MRUqZo8Zf38agElgB12E1lxxS2WfNIDXmJbK8kfIBt0H69CIb9nPmuXDeIaAHRgCMqmV0hdS2h00p+GxtllOYAKGuQuUfWuM3LaFgVVkV0Lbh3xBatDIWICkhe45+jiV5ToJX+WaLsfE9kZpdtXJ+R+YBGkedZ+xxO2bhVyI7knKO9kzR5TIJqROL2QWtz3C4M5dlgSg9RE9DUtWWpUuhdY/4ltXE7NGb6QhWORgRbOrkaTJUEDxbwoG/xS2rJkLFUuWysq8rFxQVgjXuyBH9CPd41aVwtuIliO6IQshB9B8w9qdjOJ2UU5IKlbakQJ0cHN4mN/OklQN31NjZxocSjAgaEjkeh5g+Bolb2mp/v8qwb4qybnaIz2DmAPYo/y66tAKnyAq4wvxIV0ebq/bt2byMPFrbLB81b0opoNSexpc1K40Ak6ACSahwlwXFDo2ZWEgj+59KI7HO0fVXfxbcD03846GhSYOKY3C2TqW0ZjJHTovoNPOTzp71OgAoe6xrRSMHjOFaiuNGnPkBv/fjVbxfGFLlgawbhDEE6SjKsxyzMvuKLkjl5/wBauzOiRbesnf7h5fr+FOKVH23T3qDiOLKo2X5gpOnLQwB+8Y09+gLslxOumcx9UHX95h9XyB36nTkaTtrA1PQfmeVN4SgbD2jrrbTQk75RPPrNFFIp2TQGbM/N7cv6+vtXGWiWWo2WixUDlKVSlKVFj0kb4UNsYPtQt5GQQZ8KbZ4uRvB86nu8etKBnOp2UasfJRrWKZ0tUU+MusqORsFOnTSBHhPL26UNwLE5MqEtDovpcRQND4rH+yKl4k73lbIFtJ++RnIncAcp/wDdV2IwlxADniCCDkA1XkfIae4pX4lUnyNrh2zDfUf3PlUmJBRGY6hRMdTyHqayFt74PeuhSQcp7NYZtis+2/5UScXiJRWv6TMdkoBGgk+5noPOp38S/wCA/hFpkxCE5vprd4nN9vNbdhEmIA23Go6Vq8Pa5EbbeX9Nvasj210X7bPdQOpYjPaAUqygSchBBI7piSCBvpV3Y+JZkXFKFT83zW9f34BUH94D3ptvoTSXNFq+Dob/AA3XWjsPczqCCIOxB/TeuvcyjZj4iobKW3IAbhY3FDtw4E8/Q6iOYNWiXW+zznx9q6byN8w18CazbrdG632ZnuI4aLbKTDlWAnQGQY12B8D6UDwHCPbw9tW0YAyJ/eNa58IPMeQoJMGMzCAdZ9D4+YaoeTpRrHH1TBQ+bRgPOqvGYRle6AVFuFeCRJLgqRvrrbJ/m25i+fDAHQR99UnxNZPcKZg5mysSO/cjITHIFSfWpg99jTKu7uF/DHCe0s9qVAN52ueSaLbGpn5VB/mrl/4bf/EVcD6P9nIk9QxER6irvhuVEVF+VQFGn1V7oHsKtbanMpjTK++n2Kblu2Z6dkqMzx7gZGHa4AC1oi8BrqEMuNNdUzjTrQvDcE73bSqVNpnLkcwLKq4G5gZ3t+433rZ3SGBEaHQ+R3BHiKy3wnZ7K5ezZy1qMNLGZyMTI87Yw5qoz2ZE495bGlGCjmfeoMXgyVYDmrASeZBolMfJ1XT3qG5igJJjQExPTWhTE4MzXwtw+5awqWiQHUuDGoXvtqTzPQflrV32eRY6ffO+vWjLQhQMo0AG56a7+NB3xzI9zV67M9FEXb8hrUd/aTEDrNNuYyJlV85/Gaq8T8RDa1aN3UCVACTyBc76690NtVJtidIB4zZDXEVgSvZXXaDES1pVO/KIqy4XjDctDMCHHdcHQhh1HKd/U1RYprz4gN2qdobYCKls5V75JnMZOXVsxHSAJFRW3xBvlEvNnYKT9EkaEglukDpzMc5rVMwnE017TQRmPXYDqfD8fcin4leUslsZiP8AUYgwdD3Cx0+Zxm8rXIbQjBYhjlW+5PeZ5spMDad9TsBpsRypmE4dfdrmW8xaZc9mphU7qxHPQkAdCd4q7MqLL4ZxAGGVTujXEI3iHYgaeBFWocGs5w/DX7XaZCt0Z2ZrbDKx6lYECMu5MfndYPiSGFZWtOwELdGWZ+w3yv6GfCixUTlaYyVNcfWAJPQcvM7D8fComw8/Pr+6Pl9ftevsKdioGLk/IAR1JIHpAJPntSolhXaYqMcV6H3/AL/Oq/huFGTM+cMWaSruCdeYBBrVngBjQe8n8agu8DcawPIHf351yLNHxPReGXgZ/G8NQ22gvMErNx9xrsx/uaGt4VbuRZcZoPzGPQ+5noprRthSN1JHlp41T8FwoDuCD9GzKPD7OunIn3FWp7EPH3kc4hwrRAvaQbiqe+zd0yD5aaT41ziXDAgDgv3SPrse7MHfber5QvIb6a/1NJlVlZGzSQQDpsdNuorPtGavCmUKYdLl5Q2dQqFjLtrm0WDMqPX3q2tcMUaq1zlteu7DTfNQfAbIKu5EMWyjxCCD4ASTV2uGBIKievn4waJZEtghibVlbgxctX2CZhbZAx1JGfMRmkk6xv8A0q9XizjST7zQ9/DRsADzgj1FRBOUgjqPwmo13uadnWzLT/Fyw1iYjTT7qTY30qvZByiPEH8aeVPXXxpa2NYolrZxhAgGQa6vFAGGZZBGX8xt5H3qn7Nuv31x1aPEQfUailaYaGjTrcVx3YB6bR40BxzAF7LxmBVQ4KmCDbIeVPXu6HxoK1eYagxVlb4k3Mq2mvl0NYS1J3E6o6WqkD8IxTFzZcqbiywZT3bqE/6iDkde8vInoRVubTK6SAPm5eA/SsngUs3DlY9k1gZEdTD9spgXBPzdwJpsc5q1/wA5GFtss4oEqBJFpgVIF4Hla5kbggr41E1K+78+fYcZRS73zy9fyXHFeLhCtm0VN64JGb5La7G9c27o5D6x06kN+FcOqYYElnLtcul21Zw7kqzRzKZKpsfw63aQuH/aLl5Tbd4Mm++lq4AflQFssDYZelamzgFRFUEgIqqBpoFAA28qh5FGNIShrluPa6vT00mosRcSIHMidOW5+4H3pxsxpEz5/jtQV/DmZOgA68z/AEU+9WsgniQU14TMx4Rv99V+Iuak5QfKu/sfOQfLWoLwJ6R/fStFMh4yj+J7AdbQClgb9vOFP1NQZjlJHrFSXfh/DwMwPrdu7+Hf5bVK9kM0bhRJ8+XXbU+1dUquoHhP/uttTrYwcI3uZ3iPw7bS/ayW2K3Q6RnuTnHfB3J2nTnHLejeAfCVi4bjsrHv5FlnX5FHaHRvlzNGpPy786n+I2mwXAJa0yXBrr3T3gNPsF6l4Tda3ZXcsRmMGZZyXO2+rGtVJ6eZhKK1UkR8O+ELH7TiFa2/ZqLRtntLgmVOeCGk94UPifh3D2cQUCNDgOozvHIHvFxzzaE8hqJ1u7Vxj8wBnX/16aelV3xVYy2c6QGXuiAJJud1RMTuY/nNXHJbMpYmkDfD/wAOWLlntDaJNx3cfSXABbzEIubMM0AeO9Wv+WbMQU0+xnuldOst3vuHhVtgcH2dtLYiERUEfugD8q7dWdB6np4Dx/D2q9dmDjRS/DCv+yoLgIZSywdwAxAHsKsHWpXw6/ZGmm1RHDL9kewpWPoDm6vUHy1/ClUzCu0yTtrGKef40VbvA+PtUCKPCndgszl19a53pZupSXImuWFbXKs899fOPx/GslxHhwt4x2RX71tH7ICc+U5WURs0aq20iD82mpN8j6hPlP51nviTGHtLF3I6FGKTrEXIBnyAY89YqYKN7GjnlrctsNwSzfth7Vw5TtKagjQqwGoYHQg86zvHMIVzqhBCrLOJyiTlGvTMcs8zI2BqXG8YuJcY2kUBhF1Uz5Xy93MogFWEZSQQW+UGRK94rjUuJYtgIVuPqyHvMugOYQNAcpjYZIgARTUKd2N5ZPZo7wr4fu27Vtch+UNsdc3en7/Spv2VyYywfbbrWvXi9siRmA5ERp99SWuKWWMMQT4rofcaeVYSc+ex0wyQSSpmO/Z4+ZSOXgfI01sNl5kKxAH8ROg9SR61urjWBGYgD1A+6qn4lw9rsYRh9JdtgQAYgm5uNz3NudTFtumaPKuaM46OuhmOv6ilm2Bgk+OuxJ28q1GCNl0DO1tTGoJA12IMcwQVPiJ2IoK/grbYm2VZMgbs57oU3HtOSZBzGPoxt9dulH8B2q8SrSxzgx4VIuGJGxjxMVo14NrmRVYcwrT+Io1OGW2HeTIeomPXlWblfJGqnFb2YkYcAkEGASAes6j9PSpv2PaJHmPwIrY3OBgMrAyD3TAJ8j4cx/NQ3FsGilUAZnYFgqW5OVSAWZlUwAWUbE67GlcyllxdTzrjd8Ye53gpYtbuqDHe7rowJP1e4pP8VFWMFYZQ37RZGILZ+2zJCkK0IF/5fIiNfaK7jFg3rty8c+a07W1VcPcdDbs/6nea3GYk3NCAJUTGsFWcGgtrdBfs2YhWOEBUzmhwxw8FN9N4HpW8ovSvExjki5PlRZ/44l42LYVFdL6PeVMpGVGChlYDvIXdSD4Gdia1ty8VaJPiBXloujMMRmvI2YLC4fIThnGVXAW1k1JDnec0DUAncW+LXoJuW7jAfWFm6rkfvIVjzyt6Vx58LVaTq4bMneotGxIjSRO+4PrFCW8W+6kwST6bc/L76b2qlAyHMGAKn+Lb01rgURAIgch/Ws4No6Zxixt3FNPeI1IHPc+NM/aIn8ZJA8fE+FDcYumECwG7QZdV+ZVZxvpuo9DRNvEhwpIUDeCwkH7O+4Mz5CumMtkzllFW0hqlFKhhq0n5h+Phpyp2W3qApnzB/wDXnQb3VfE2/lyy1sTGpKFmjmTKqIq2ODX7I949AK111VnK4XdAl7h1tlIYNBBGhEANoY9DWW+H8SLSoj52UE28wXRbi7xHKI08evzam7ggTCxH8epPTy6+1UFvh7rir9uF76dt3mOXKYFxgZ0kgSf3BW8JppnPOLTTLxrgtgu2YJEljGWImZ6RVFfv/tN+xOdE7bOqMpWUtLmLN1ZiVgfVU9SYVi5iQELkNhsxe3mBhiO8HYblRGYKf4407s3DrzPjbjmT2SZPoxoO1Ic5ZO5g69I9LSS3M5NyNGuOU6BwOpPLwE7n+/CnHEIBowjzoe9jgRAW4p5dwb0Ncu3eRnzQD/3UpkuKfMObFL9pfeov2tT9ZP8AcKrL/b8yv+0fmKr8Rbuc436CqUvMXZly+M1+p6uPypVRW7Tfu+tKq1B2aHJYI3UDyB/WpQ7DYkepqwXB3uls+1SDB3edtD5N/WuF5WekoQZXrirvJj/u/UVWfEePutaFoliXMgaE6d0ADqWdV/mrTrhG/wCSfRgfyrI8RvB8YC9u7ktyAq2mY93mCFP1yDPRhV4srlLlyM8uLGo+oZw/FYrKct46xP0FsiABliRouUiBsAfOgcJimtYlHcZ1djANtUGZlYLljRS2fNHQKelTvxi1bYj6Tsm0cZLgGWWPZjMJnMT5rcfaBQ3GoNjudpnzJcnsLwKvP1WyAFQNBOug1NaqTbprn5GUscErT3Xma4cQ6WiPCB+lL/ExztD2g+8UTw27+0WrdzuHMoOojXZhBII1BqxTAMBt7M36158s2nZx3PQWFNbSM9i+MwAFQAlgMxEwpmSQI10Hhr6ULi7a91nC3RnAPaW2fRgVCjvwqliNABv4a648P01UesmguKcHVrFxIQEo2WARLASp23zAU48SrqhS4dVd2ZuxgVZLZC4b6S4RrYOls5mE5uXdUcj3q6nCgbgt5cPn7bcWQIt5DcGuYabDnr7Vp+FLZuWwUCLAAIzGU0BA36QQedDYSxavYl7kqFt2lQPnEMWdjmHQAIIM6hp6Ep53b2ewdjGlujtvh9+xlCuHUuqsoLZgHMBs+YkAab/+rjD4K4DoYPi5I8t/yqrs3U7ZxJKMQqnLeOoRTI0MzJ1/dHIzUyXlN1YEKmYN3biiShJkssKAFWDP1jWDyz6/gqsaXQuHTEDQCR57ffQnGcdcw1q7irijPas3AhkiSxQqImAC6r151aWeEggFQRpowuA6eB51mvj7hRAw6Rcdr2JtrlmSbdubrkDwCD3pYeJ1TUb+depz5VBRfIytjj1gYS3aZLs2Qp1sBQ1ze47MzA/MzmddYMLBnv8AmmwyJgSrthBdS9LNbLLaTMblgd+CGuKSCTolxhHdBq941jVAf9pTEEBZZUBCgEEksQpERy13HeFZjh+FZcOS1s9o91LqRh7/AHb4Yraw5YMPmAZeeUM3OvThlUldfP8AhwyjBOr+e5a/EvGsG7hLdm92d1CHTsFaANFe12byDL7zoFA10A3Xwxxi1icBZuXSofs8twNCntLc23kcpZSY8awXAcS1y8122uJY5COyt4e82SWGZMxZiFDJEwJYNJHLR/CuFFxsXaZbqFb6uEuW3DZb6BySu4Gdbp/WufiJ1GmuXz9GmDRq/wDT9jQYXhtgIqqVC21CiDm0Agb+HnVdxjDWzkFp0Ba5lY75VyO0x3dZVV1+1RWI4FaALO4VRqSRcWPMnaqLDYC32jg9oQSWBC4jQyE/5R5ZCD4nwrlhkT33O17bKQFxX4XZezYtavZrmUhlzk5lYKP9XRc2UECBrMdRcH8MPls6WCLrHNNmYtuHurm78xoo5HvnrR/EsDaudoue4B2VxVLLcAzpkuLJdBlllA16DbSbfheEtX7eZL0QACpIOWQDvOoiIbmNfLo7dxjf9GdRcuf5M9huCr2oslcMWF5iW/ZyZt5GuCR2g6gCAdSddINnieD3FKBLwuIzqjDK8gMTqrs7NC+Z9Dt3B8DS9ibjq2ZVtqoeVg5mZiQJOkIuvMMD0mwu8DYfI1w6ad1SB5gmpnn3SsrHCPNMExPC8ojLPLQD00isVxnDG7iezUMvZohfLbVpLseztsDpDSdIIJKzpW1u8LvASboAAkghwANzsY2rAcHm+bz3O2HbXCcy4e+5KAQiqwUqoAETJPlE1tw905WGeadRLbFcIuNbLNi2yEBx9FbVm2Kkd0d4mIg7xVf8Mh0e5abMGaLmi5ZEA7Lyy3EI9RpECYcUDEWWu3eyUkvltXYD98MCNSAwBaDGtx+aV3FYtbWMsX7a3+7Kvmw90B1JiFLqN1dhBmIGprZa6cX18vYwlPHakunmWt12G+YUVheJnw8Zk+1a0W05Ae2hqC7gbZMlEnrlFci4h8mjdxg+RUFHb6vvIoO5g3Gs+kafqa0EAaDTy2qB11prJJkVBGbu2bh+oD4waVaBjSq1kkLuFat2pkvVQJxHxohMd40NMySLm/jhbRnMd1S2u2gnWsjwC81s3XIz6LmhzzAB7pjUi3a0bSY0MxRXHcbmtran/VuIhPRZzMfZfWaruDYnR3BlM73AmXQuTlUtEbACN9SsCZjWCqDZEl3kaexaNz6uZ7ZFw5oKvdI7ttTsECSugA7yHrUNq+xttZs5kLWzlDXBkZHU5CFYRmHyyhElJ1ojB4rKvePePeYjYud48OQ8AKrcfiCrGCMo74ELojMO2Gokw0PpqM0DnGSdui3FpWWP/DvGzhSjam25Akg9xu8oPrmrW27g6D2FebfCeNWzfdcwysLi6lRrauZ0OhjVL5OmmhrZ2uJqdQQfIisuIj32/EvFbikXiuKmFxY/pVKmNFM4hxgWbNy7/wAtGf1AkD1MD1rl026Nmn1KuzazZ7aG5Fh7tvu2sy3F7QstpiqnuBMoJ1gggCJDWnAcKl+32xCkNevPFxRIg9kA6gQCBbGg2zGOtZnCvdtW0VVzTbC3mF9hKlpZhKDK2d31Gnfarz4dx5W9ftMV2t3lAZmIkG04aVBmbaHaO/pvXTlvS6Zzxi7SD1+H7TYl1Nu2FNvMsZfmcdm7CRuBbH/9Kr8fh7FvFWwotlUXPdX6I6qrWwSToTBPP/6xI2NGcXxcPZKEhizINAIkDv8AfgEBsojmbgGxofAKoW40GUvWyRKywSMzDKY1L3OfKOWmUZOrb8q+xUoO6LC3irK3wEcop7zKOyjZ1BCgHWZncyB00ruK3bl7ilpcMxu/s2GuOWUWyEfEMLY8JyKTsd+W4lW49zEo1t17lu4ZUd3MzarrJJzFpPg2nTM4LiLW72PxL5mstiOycplDXOwGUgazqWJOhGuvUaY4RbbXOvzt+DGeuq/ov+yXEYlbTdo4Rrd6+zIGLnMFsWl1IIZ4J1Oi7wDAeExpOJxRL5A6m+FuWlYDDllZmhk5k5iRIKleS6XPDsM1jA3bkEX74LkKNQ92EtIJMkrmXc7zrWS4vw0vfFtL94ZbMtmAY5rebskzIgBLAvI10EEnatMbhJtdOX7MpQkiH4a4itrFXyy3T2zh7d1AqMrgEujZgskgTmMTkbmSa1fDsdet8SW5eDquIwrKGKAZzYYXFJA2It3bnpzNZnAcPe/bLrcuNea6zK9yMgvW4uJnRlDKzC2yE66Odes+L4w1y3hrtoOtm1fUOLpVjZ7UHDXE+bNk+lYEEfVHiaeWEJyfs/6+6+w4RaV0bHH8estfR3JdFQpqgIzXCGBAY7xaiejHxqjt38M2Ivq5VVZMqfQrpnJNwrlnL3ueuir4CrDGNcAsuzgoWy/KJUMGYEjmqqpkfvHpTb98m+HViHb6NXTKIyLbIfK7QZDFcswdOpjkgoxVL5ubad+Q63hbX7S7BLZTIH/0NA7wDGh3W3P89UWFsW5uKgaLd24vdRilwZ+7aP0ZhMoE796eWYNouGcXFvDX7swLedisj/67YIEjQq3zA8xcFURv3raKoVXLW8t5kxDQULA3GXNb7rF3fvCf9Ro20qF7r0NHXh89i1+GrVq7ba6FP0l24wk95QGyBWgAbIDA61f27QHX7/zNZn4fx2TEX7TZIdUvqoYuQY7G5JZRr3LR2jXxq9bEDovsP0rHKnqN4SbiVnxtiRZwOIcfMbZRdvmuEWxy/en0qi4VcexhLFpwrk20C2hdyg5xnzXVC5iNSWzNlgHSl/xDuh7VuyIGd5MDWO7aH/XfQ/y1zC2c1wIpHZSd1UMyjS6WgSZJW3mzbNc9OvGksSvxv2OeduYYMLksrcyMCwUd3LmtgmbLrtDK5LkCNb9zTQVSfEuJe7hTKC2FcE/SjRlbKQMq5TqQdMrRBM1sL11WUqwkMCCDzB3rJcXtXHDqz6uGsvCiHOX6FmJnVgVBnSSsEQYeGdyt/Pn6HkhSpGi4FxDtMNaJgkLkaD9a2Sh+9aKfEVk/hHHrldATB7O+s9LyDOPS4j+461d3MRU5I1NoqDuIY16omv0CcTUbYjxoQ6DGvVygTfpVVk6GYIcRbwqZeKmqUcdt9G9h+tdHHbfRvYfrXtPH5HCp/wCwbjeMHPm0+jRo3+Z/zyr99Lh2NZVRV0CAEiTq8bkTvMn2qpfids5pnvHpy0H/AGD7zRdrjVqNSZOp0O5/Tb0p6FVUJT3uy8HF7nX7q7ieIsyiRJUyIB9RHOROnlVOONWftf8AS36U4cctfa/6W/Ss+zX+JqsnjIfhsQiXCcmguW3Gv1HU22AnddjP7orTf4mSNAB71ir3E7ZJhtMrLsdiQQNuRLR5Ci0+IrcCSZjXunfnSnh1b0VjzabVmtwfECszBJO9Q8d4vmthOTugOhMBWDH00AjxrOL8Q2vtR5hv0qDE8dQsvekDoDv7eVZrh+9dGr4laas3nC+IrDFws3NDAOq7QZ3EflQ+E4uLeKtSRotyzoDGRsroZnrbAjbXSsn/AJqt9T/tNQ4n4jtkqwJlSDt0rP6R7+ZT4qG3kb/GcR7a+QLhACKgIIBGYl7hEgiQBb8ZA1FQtiSjMgvOM69mYK/VYayF0PZvcbTpvpNYi38WorM0MSx6AacufgPaocV8XB3RuzPdJkZvmEERtpualcHJbLl/BT4rFzvc3F++6d5r9wFVL6EmOzXSBpurDy25UN8IYRrnZW7hDKpa+5kkEsxIQiBBaQSJMgg8qx3EPivtSCEK6R806E68v7mpeE/G7WEKqskkGSeQEAbbb+5qnw2Ts2lzJ7fA8it7HsHxLxNQiBpKl87QYOW2pedwT3+z7oMnasxjLDXWCMguNmZzIWZlrdtFYNJyKkDTlynXL3f+Iwe4jtab6MGBn5yG3jaVQ/y07hn/ABJFl83YsxiP9SNYAJ+XmFX2rkx8Hmxx2W5rly8PKV6lXo/0aHhN3sdIE5lcBSFANtl7YDvagowIUjWTGwFTfE/DWD3rdoD/AOWjsDmKgXlWXQjKQ2fKrgad5W1rJ4r/AIgI7OewID6le0B1iDrl2MkHwJrnEf8AiMbttV7IhlyMHNzUOkEOBl89PE1quGza1KvX5fR/NyFl4fQ4uXps/wBdTc2/iE3UsMJl/pQveAzMJABHMsxB9PWOzizcuXLeYqe6NGYZFMu5XfUOxAPI5ddK83wnxg9tbahFItEldTzYt08QPQVNY+OHW49zsxL7949ZHKqfAzV0vT3CPE4Nrfrt5fs2fEuIXFzWswVbnZq0Lm/0nBY7gQbZB2AgetE4I3SGc3hNwa/RSCmuUEncEMTG3e2rAY34v7V0Y24yzID76R003/DpR/8An8f8tvcVT4bIopJLz5CWfDqbvbpzL9+JvaxNmDOQtb7qMAbdzKROp5oumlaS9xNjs0DqIn7wRXmWM+L1uQcrgqZBkVO3xyv2H+79aJ8JKVbbijxGJXvsXfHcdmvKuYsylFUtyMXLpmI0DdifDJ6Gz4ViiqyG+aImfkHy7zvLOdZJczWBf4qJYnKYOfn9srPL7CBaI/zqfsH/AHf0rSXDScVGjKOfGpN2eh/4o3Mr6T+tV/E8UG7x+UjI4zEAqflkg8iSJ5Zz0rGD4z6o3uK43xapBBVoOnLY+tRHhJJ3RcuJxtcy64NjRae2AZy9rh2PPLmN23m8dDt9v3v24j4152ePAknvSSreZWIO+/dH+5qNb4nTqfatZ8M5OzOGeMVRsm4mOtRf4kP70rHP8Sr1b2/rUbfEi9G9h+tJcKH1MTaHig/s12sR/mJejfd+tKn9KH1SKClSpV6J5oqVKlQAqVKlQAqVKlQAqVKlQAqVKlQAqVKlQAqVKlQAqVKlQAqVKlQAqVKlQAqVKlQAqVKlQAqVKlQAqVKlQAqVKlQAqVKlQAqVKlQB/9k="/>
          <p:cNvSpPr>
            <a:spLocks noChangeAspect="1" noChangeArrowheads="1"/>
          </p:cNvSpPr>
          <p:nvPr/>
        </p:nvSpPr>
        <p:spPr bwMode="auto">
          <a:xfrm>
            <a:off x="152400" y="147638"/>
            <a:ext cx="4572000" cy="8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200" b="1" dirty="0">
                <a:solidFill>
                  <a:srgbClr val="491CF0"/>
                </a:solidFill>
                <a:latin typeface="Arial Black" panose="020B0A04020102020204" pitchFamily="34" charset="0"/>
              </a:rPr>
              <a:t>POWER SECTOR</a:t>
            </a:r>
          </a:p>
        </p:txBody>
      </p:sp>
      <p:pic>
        <p:nvPicPr>
          <p:cNvPr id="69641" name="Picture 18" descr="http://www.airmechpune.com/images/transmission_tow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762000"/>
            <a:ext cx="2590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2" name="Picture 22" descr="http://t0.gstatic.com/images?q=tbn:ANd9GcTteNnB-HiMyZRJg0tPSFkgkbOCjdC_vtHTjWhdxnLDPe6vwndxm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3581400"/>
            <a:ext cx="2590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43" name="Text Box 6"/>
          <p:cNvSpPr txBox="1">
            <a:spLocks noChangeArrowheads="1"/>
          </p:cNvSpPr>
          <p:nvPr/>
        </p:nvSpPr>
        <p:spPr bwMode="auto">
          <a:xfrm>
            <a:off x="8782050" y="6599238"/>
            <a:ext cx="34766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fld id="{E2A2E42A-7966-4E06-8E95-11F2AA87B751}" type="slidenum">
              <a:rPr lang="en-US" sz="1000"/>
              <a:pPr algn="r">
                <a:spcBef>
                  <a:spcPct val="50000"/>
                </a:spcBef>
              </a:pPr>
              <a:t>20</a:t>
            </a:fld>
            <a:endParaRPr lang="en-US" sz="1000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0" y="838200"/>
            <a:ext cx="1752600" cy="533400"/>
            <a:chOff x="-1" y="341472"/>
            <a:chExt cx="2514600" cy="645789"/>
          </a:xfrm>
        </p:grpSpPr>
        <p:sp>
          <p:nvSpPr>
            <p:cNvPr id="19" name="Rectangle 18"/>
            <p:cNvSpPr/>
            <p:nvPr/>
          </p:nvSpPr>
          <p:spPr>
            <a:xfrm>
              <a:off x="-1" y="341472"/>
              <a:ext cx="2286917" cy="645789"/>
            </a:xfrm>
            <a:prstGeom prst="rect">
              <a:avLst/>
            </a:prstGeom>
            <a:solidFill>
              <a:srgbClr val="92D050"/>
            </a:soli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-1" y="341472"/>
              <a:ext cx="2514600" cy="645789"/>
            </a:xfrm>
            <a:prstGeom prst="rect">
              <a:avLst/>
            </a:prstGeom>
            <a:gradFill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lin ang="5400000" scaled="0"/>
            </a:gra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lIns="152400" tIns="152400" rIns="152400" bIns="152400" spcCol="1270" anchor="ctr"/>
            <a:lstStyle/>
            <a:p>
              <a:pPr algn="ctr" defTabSz="1778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4000" b="1" dirty="0"/>
                <a:t>USP</a:t>
              </a:r>
              <a:endParaRPr lang="en-IN" sz="4000" b="1" dirty="0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0" y="152400"/>
            <a:ext cx="1752600" cy="6705600"/>
            <a:chOff x="-1" y="-353180"/>
            <a:chExt cx="1927860" cy="6705600"/>
          </a:xfrm>
        </p:grpSpPr>
        <p:sp>
          <p:nvSpPr>
            <p:cNvPr id="17" name="Rectangle 16"/>
            <p:cNvSpPr/>
            <p:nvPr/>
          </p:nvSpPr>
          <p:spPr>
            <a:xfrm>
              <a:off x="-1" y="866020"/>
              <a:ext cx="1927860" cy="548640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-1" y="-353180"/>
              <a:ext cx="1927860" cy="48291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" tIns="60960" rIns="60960" bIns="60960" spcCol="1270" anchor="ctr"/>
            <a:lstStyle/>
            <a:p>
              <a:pPr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kumimoji="1" lang="en-US" sz="1600" b="1" dirty="0">
                  <a:solidFill>
                    <a:schemeClr val="tx1"/>
                  </a:solidFill>
                  <a:latin typeface="Tahoma" pitchFamily="34" charset="0"/>
                </a:rPr>
                <a:t>Surveys &amp; Investigation/Detailed Project Reports &amp; Project Management Consultancy for</a:t>
              </a:r>
              <a:endParaRPr lang="en-IN" sz="16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69647" name="Picture 18" descr="WAPCOS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21675" y="0"/>
            <a:ext cx="8223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Bent-Up Arrow 22"/>
          <p:cNvSpPr/>
          <p:nvPr/>
        </p:nvSpPr>
        <p:spPr>
          <a:xfrm>
            <a:off x="609600" y="3429000"/>
            <a:ext cx="914400" cy="1066800"/>
          </a:xfrm>
          <a:prstGeom prst="bentUpArrow">
            <a:avLst/>
          </a:prstGeom>
          <a:solidFill>
            <a:schemeClr val="accent3">
              <a:lumMod val="75000"/>
            </a:schemeClr>
          </a:solidFill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Oval 20"/>
          <p:cNvSpPr/>
          <p:nvPr/>
        </p:nvSpPr>
        <p:spPr>
          <a:xfrm>
            <a:off x="0" y="6629400"/>
            <a:ext cx="457200" cy="228600"/>
          </a:xfrm>
          <a:prstGeom prst="ellipse">
            <a:avLst/>
          </a:prstGeom>
          <a:solidFill>
            <a:srgbClr val="D34817"/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15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689903"/>
            <a:ext cx="5751470" cy="5939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31"/>
          <p:cNvSpPr>
            <a:spLocks noChangeArrowheads="1" noChangeShapeType="1" noTextEdit="1"/>
          </p:cNvSpPr>
          <p:nvPr/>
        </p:nvSpPr>
        <p:spPr bwMode="auto">
          <a:xfrm>
            <a:off x="1070769" y="152400"/>
            <a:ext cx="6697662" cy="40005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491CF0"/>
                </a:solidFill>
                <a:latin typeface="Arial Black" panose="020B0A04020102020204" pitchFamily="34" charset="0"/>
              </a:rPr>
              <a:t>WAPCOS PARTNERSHIP </a:t>
            </a:r>
            <a:r>
              <a:rPr lang="en-US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491CF0"/>
                </a:solidFill>
                <a:latin typeface="Arial Black" panose="020B0A04020102020204" pitchFamily="34" charset="0"/>
              </a:rPr>
              <a:t>WITH AFRICA</a:t>
            </a:r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1981200" y="5486400"/>
            <a:ext cx="3513136" cy="1015663"/>
          </a:xfrm>
          <a:prstGeom prst="rect">
            <a:avLst/>
          </a:prstGeom>
          <a:solidFill>
            <a:srgbClr val="41134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FFFF00"/>
                </a:solidFill>
                <a:cs typeface="Arial" panose="020B0604020202020204" pitchFamily="34" charset="0"/>
              </a:rPr>
              <a:t>ONGOING PROJECTS</a:t>
            </a:r>
          </a:p>
          <a:p>
            <a:pPr eaLnBrk="1" hangingPunct="1"/>
            <a:r>
              <a:rPr lang="en-US" sz="2000" b="1" dirty="0" smtClean="0">
                <a:solidFill>
                  <a:srgbClr val="92D050"/>
                </a:solidFill>
                <a:cs typeface="Arial" panose="020B0604020202020204" pitchFamily="34" charset="0"/>
              </a:rPr>
              <a:t>COMPLETED PROJECTS</a:t>
            </a:r>
          </a:p>
          <a:p>
            <a:pPr eaLnBrk="1" hangingPunct="1"/>
            <a:r>
              <a:rPr lang="en-US" sz="2000" b="1" dirty="0" smtClean="0">
                <a:solidFill>
                  <a:srgbClr val="FFC000"/>
                </a:solidFill>
                <a:cs typeface="Arial" panose="020B0604020202020204" pitchFamily="34" charset="0"/>
              </a:rPr>
              <a:t>NEW</a:t>
            </a:r>
            <a:r>
              <a:rPr lang="en-US" sz="2000" b="1" dirty="0" smtClean="0">
                <a:solidFill>
                  <a:srgbClr val="92D050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FFC000"/>
                </a:solidFill>
                <a:cs typeface="Arial" panose="020B0604020202020204" pitchFamily="34" charset="0"/>
              </a:rPr>
              <a:t>PROJECTS</a:t>
            </a:r>
            <a:endParaRPr lang="en-US" sz="2000" b="1" dirty="0">
              <a:solidFill>
                <a:srgbClr val="FFC000"/>
              </a:solidFill>
              <a:cs typeface="Arial" panose="020B0604020202020204" pitchFamily="34" charset="0"/>
            </a:endParaRPr>
          </a:p>
        </p:txBody>
      </p:sp>
      <p:sp>
        <p:nvSpPr>
          <p:cNvPr id="3077" name="Text Box 6"/>
          <p:cNvSpPr txBox="1">
            <a:spLocks noChangeArrowheads="1"/>
          </p:cNvSpPr>
          <p:nvPr/>
        </p:nvSpPr>
        <p:spPr bwMode="auto">
          <a:xfrm>
            <a:off x="6351" y="5807076"/>
            <a:ext cx="5953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8D9E45E8-6A9F-47FC-BBE7-150642C739C4}" type="slidenum">
              <a:rPr lang="en-US" sz="1000">
                <a:cs typeface="Arial" panose="020B0604020202020204" pitchFamily="34" charset="0"/>
              </a:rPr>
              <a:pPr algn="r" eaLnBrk="1" hangingPunct="1">
                <a:spcBef>
                  <a:spcPct val="50000"/>
                </a:spcBef>
              </a:pPr>
              <a:t>21</a:t>
            </a:fld>
            <a:endParaRPr lang="en-US" sz="1000">
              <a:cs typeface="Arial" panose="020B0604020202020204" pitchFamily="3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3419476" y="2351089"/>
            <a:ext cx="1260475" cy="725487"/>
          </a:xfrm>
          <a:custGeom>
            <a:avLst/>
            <a:gdLst>
              <a:gd name="connsiteX0" fmla="*/ 34925 w 1260475"/>
              <a:gd name="connsiteY0" fmla="*/ 746125 h 968375"/>
              <a:gd name="connsiteX1" fmla="*/ 85725 w 1260475"/>
              <a:gd name="connsiteY1" fmla="*/ 742950 h 968375"/>
              <a:gd name="connsiteX2" fmla="*/ 136525 w 1260475"/>
              <a:gd name="connsiteY2" fmla="*/ 727075 h 968375"/>
              <a:gd name="connsiteX3" fmla="*/ 152400 w 1260475"/>
              <a:gd name="connsiteY3" fmla="*/ 727075 h 968375"/>
              <a:gd name="connsiteX4" fmla="*/ 203200 w 1260475"/>
              <a:gd name="connsiteY4" fmla="*/ 727075 h 968375"/>
              <a:gd name="connsiteX5" fmla="*/ 260350 w 1260475"/>
              <a:gd name="connsiteY5" fmla="*/ 688975 h 968375"/>
              <a:gd name="connsiteX6" fmla="*/ 314325 w 1260475"/>
              <a:gd name="connsiteY6" fmla="*/ 660400 h 968375"/>
              <a:gd name="connsiteX7" fmla="*/ 314325 w 1260475"/>
              <a:gd name="connsiteY7" fmla="*/ 622300 h 968375"/>
              <a:gd name="connsiteX8" fmla="*/ 304800 w 1260475"/>
              <a:gd name="connsiteY8" fmla="*/ 504825 h 968375"/>
              <a:gd name="connsiteX9" fmla="*/ 304800 w 1260475"/>
              <a:gd name="connsiteY9" fmla="*/ 438150 h 968375"/>
              <a:gd name="connsiteX10" fmla="*/ 349250 w 1260475"/>
              <a:gd name="connsiteY10" fmla="*/ 377825 h 968375"/>
              <a:gd name="connsiteX11" fmla="*/ 415925 w 1260475"/>
              <a:gd name="connsiteY11" fmla="*/ 346075 h 968375"/>
              <a:gd name="connsiteX12" fmla="*/ 539750 w 1260475"/>
              <a:gd name="connsiteY12" fmla="*/ 276225 h 968375"/>
              <a:gd name="connsiteX13" fmla="*/ 600075 w 1260475"/>
              <a:gd name="connsiteY13" fmla="*/ 222250 h 968375"/>
              <a:gd name="connsiteX14" fmla="*/ 650875 w 1260475"/>
              <a:gd name="connsiteY14" fmla="*/ 190500 h 968375"/>
              <a:gd name="connsiteX15" fmla="*/ 768350 w 1260475"/>
              <a:gd name="connsiteY15" fmla="*/ 104775 h 968375"/>
              <a:gd name="connsiteX16" fmla="*/ 850900 w 1260475"/>
              <a:gd name="connsiteY16" fmla="*/ 53975 h 968375"/>
              <a:gd name="connsiteX17" fmla="*/ 933450 w 1260475"/>
              <a:gd name="connsiteY17" fmla="*/ 0 h 968375"/>
              <a:gd name="connsiteX18" fmla="*/ 993775 w 1260475"/>
              <a:gd name="connsiteY18" fmla="*/ 6350 h 968375"/>
              <a:gd name="connsiteX19" fmla="*/ 1050925 w 1260475"/>
              <a:gd name="connsiteY19" fmla="*/ 25400 h 968375"/>
              <a:gd name="connsiteX20" fmla="*/ 1098550 w 1260475"/>
              <a:gd name="connsiteY20" fmla="*/ 53975 h 968375"/>
              <a:gd name="connsiteX21" fmla="*/ 1149350 w 1260475"/>
              <a:gd name="connsiteY21" fmla="*/ 53975 h 968375"/>
              <a:gd name="connsiteX22" fmla="*/ 1177925 w 1260475"/>
              <a:gd name="connsiteY22" fmla="*/ 95250 h 968375"/>
              <a:gd name="connsiteX23" fmla="*/ 1190625 w 1260475"/>
              <a:gd name="connsiteY23" fmla="*/ 139700 h 968375"/>
              <a:gd name="connsiteX24" fmla="*/ 1222375 w 1260475"/>
              <a:gd name="connsiteY24" fmla="*/ 177800 h 968375"/>
              <a:gd name="connsiteX25" fmla="*/ 1241425 w 1260475"/>
              <a:gd name="connsiteY25" fmla="*/ 209550 h 968375"/>
              <a:gd name="connsiteX26" fmla="*/ 1257300 w 1260475"/>
              <a:gd name="connsiteY26" fmla="*/ 250825 h 968375"/>
              <a:gd name="connsiteX27" fmla="*/ 1260475 w 1260475"/>
              <a:gd name="connsiteY27" fmla="*/ 279400 h 968375"/>
              <a:gd name="connsiteX28" fmla="*/ 1260475 w 1260475"/>
              <a:gd name="connsiteY28" fmla="*/ 327025 h 968375"/>
              <a:gd name="connsiteX29" fmla="*/ 1247775 w 1260475"/>
              <a:gd name="connsiteY29" fmla="*/ 352425 h 968375"/>
              <a:gd name="connsiteX30" fmla="*/ 1241425 w 1260475"/>
              <a:gd name="connsiteY30" fmla="*/ 393700 h 968375"/>
              <a:gd name="connsiteX31" fmla="*/ 1241425 w 1260475"/>
              <a:gd name="connsiteY31" fmla="*/ 457200 h 968375"/>
              <a:gd name="connsiteX32" fmla="*/ 1235075 w 1260475"/>
              <a:gd name="connsiteY32" fmla="*/ 533400 h 968375"/>
              <a:gd name="connsiteX33" fmla="*/ 1222375 w 1260475"/>
              <a:gd name="connsiteY33" fmla="*/ 561975 h 968375"/>
              <a:gd name="connsiteX34" fmla="*/ 1171575 w 1260475"/>
              <a:gd name="connsiteY34" fmla="*/ 612775 h 968375"/>
              <a:gd name="connsiteX35" fmla="*/ 1155700 w 1260475"/>
              <a:gd name="connsiteY35" fmla="*/ 635000 h 968375"/>
              <a:gd name="connsiteX36" fmla="*/ 1155700 w 1260475"/>
              <a:gd name="connsiteY36" fmla="*/ 635000 h 968375"/>
              <a:gd name="connsiteX37" fmla="*/ 1136650 w 1260475"/>
              <a:gd name="connsiteY37" fmla="*/ 698500 h 968375"/>
              <a:gd name="connsiteX38" fmla="*/ 1130300 w 1260475"/>
              <a:gd name="connsiteY38" fmla="*/ 730250 h 968375"/>
              <a:gd name="connsiteX39" fmla="*/ 1120775 w 1260475"/>
              <a:gd name="connsiteY39" fmla="*/ 749300 h 968375"/>
              <a:gd name="connsiteX40" fmla="*/ 1044575 w 1260475"/>
              <a:gd name="connsiteY40" fmla="*/ 809625 h 968375"/>
              <a:gd name="connsiteX41" fmla="*/ 955675 w 1260475"/>
              <a:gd name="connsiteY41" fmla="*/ 863600 h 968375"/>
              <a:gd name="connsiteX42" fmla="*/ 933450 w 1260475"/>
              <a:gd name="connsiteY42" fmla="*/ 841375 h 968375"/>
              <a:gd name="connsiteX43" fmla="*/ 876300 w 1260475"/>
              <a:gd name="connsiteY43" fmla="*/ 800100 h 968375"/>
              <a:gd name="connsiteX44" fmla="*/ 812800 w 1260475"/>
              <a:gd name="connsiteY44" fmla="*/ 828675 h 968375"/>
              <a:gd name="connsiteX45" fmla="*/ 790575 w 1260475"/>
              <a:gd name="connsiteY45" fmla="*/ 844550 h 968375"/>
              <a:gd name="connsiteX46" fmla="*/ 755650 w 1260475"/>
              <a:gd name="connsiteY46" fmla="*/ 847725 h 968375"/>
              <a:gd name="connsiteX47" fmla="*/ 688975 w 1260475"/>
              <a:gd name="connsiteY47" fmla="*/ 854075 h 968375"/>
              <a:gd name="connsiteX48" fmla="*/ 606425 w 1260475"/>
              <a:gd name="connsiteY48" fmla="*/ 857250 h 968375"/>
              <a:gd name="connsiteX49" fmla="*/ 539750 w 1260475"/>
              <a:gd name="connsiteY49" fmla="*/ 841375 h 968375"/>
              <a:gd name="connsiteX50" fmla="*/ 517525 w 1260475"/>
              <a:gd name="connsiteY50" fmla="*/ 812800 h 968375"/>
              <a:gd name="connsiteX51" fmla="*/ 450850 w 1260475"/>
              <a:gd name="connsiteY51" fmla="*/ 815975 h 968375"/>
              <a:gd name="connsiteX52" fmla="*/ 403225 w 1260475"/>
              <a:gd name="connsiteY52" fmla="*/ 812800 h 968375"/>
              <a:gd name="connsiteX53" fmla="*/ 330200 w 1260475"/>
              <a:gd name="connsiteY53" fmla="*/ 850900 h 968375"/>
              <a:gd name="connsiteX54" fmla="*/ 298450 w 1260475"/>
              <a:gd name="connsiteY54" fmla="*/ 923925 h 968375"/>
              <a:gd name="connsiteX55" fmla="*/ 288925 w 1260475"/>
              <a:gd name="connsiteY55" fmla="*/ 952500 h 968375"/>
              <a:gd name="connsiteX56" fmla="*/ 273050 w 1260475"/>
              <a:gd name="connsiteY56" fmla="*/ 958850 h 968375"/>
              <a:gd name="connsiteX57" fmla="*/ 209550 w 1260475"/>
              <a:gd name="connsiteY57" fmla="*/ 958850 h 968375"/>
              <a:gd name="connsiteX58" fmla="*/ 165100 w 1260475"/>
              <a:gd name="connsiteY58" fmla="*/ 968375 h 968375"/>
              <a:gd name="connsiteX59" fmla="*/ 133350 w 1260475"/>
              <a:gd name="connsiteY59" fmla="*/ 904875 h 968375"/>
              <a:gd name="connsiteX60" fmla="*/ 88900 w 1260475"/>
              <a:gd name="connsiteY60" fmla="*/ 892175 h 968375"/>
              <a:gd name="connsiteX61" fmla="*/ 41275 w 1260475"/>
              <a:gd name="connsiteY61" fmla="*/ 838200 h 968375"/>
              <a:gd name="connsiteX62" fmla="*/ 0 w 1260475"/>
              <a:gd name="connsiteY62" fmla="*/ 803275 h 968375"/>
              <a:gd name="connsiteX63" fmla="*/ 34925 w 1260475"/>
              <a:gd name="connsiteY63" fmla="*/ 746125 h 96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260475" h="968375">
                <a:moveTo>
                  <a:pt x="34925" y="746125"/>
                </a:moveTo>
                <a:lnTo>
                  <a:pt x="85725" y="742950"/>
                </a:lnTo>
                <a:lnTo>
                  <a:pt x="136525" y="727075"/>
                </a:lnTo>
                <a:lnTo>
                  <a:pt x="152400" y="727075"/>
                </a:lnTo>
                <a:lnTo>
                  <a:pt x="203200" y="727075"/>
                </a:lnTo>
                <a:lnTo>
                  <a:pt x="260350" y="688975"/>
                </a:lnTo>
                <a:lnTo>
                  <a:pt x="314325" y="660400"/>
                </a:lnTo>
                <a:lnTo>
                  <a:pt x="314325" y="622300"/>
                </a:lnTo>
                <a:lnTo>
                  <a:pt x="304800" y="504825"/>
                </a:lnTo>
                <a:lnTo>
                  <a:pt x="304800" y="438150"/>
                </a:lnTo>
                <a:lnTo>
                  <a:pt x="349250" y="377825"/>
                </a:lnTo>
                <a:lnTo>
                  <a:pt x="415925" y="346075"/>
                </a:lnTo>
                <a:lnTo>
                  <a:pt x="539750" y="276225"/>
                </a:lnTo>
                <a:lnTo>
                  <a:pt x="600075" y="222250"/>
                </a:lnTo>
                <a:lnTo>
                  <a:pt x="650875" y="190500"/>
                </a:lnTo>
                <a:lnTo>
                  <a:pt x="768350" y="104775"/>
                </a:lnTo>
                <a:lnTo>
                  <a:pt x="850900" y="53975"/>
                </a:lnTo>
                <a:lnTo>
                  <a:pt x="933450" y="0"/>
                </a:lnTo>
                <a:lnTo>
                  <a:pt x="993775" y="6350"/>
                </a:lnTo>
                <a:lnTo>
                  <a:pt x="1050925" y="25400"/>
                </a:lnTo>
                <a:lnTo>
                  <a:pt x="1098550" y="53975"/>
                </a:lnTo>
                <a:lnTo>
                  <a:pt x="1149350" y="53975"/>
                </a:lnTo>
                <a:lnTo>
                  <a:pt x="1177925" y="95250"/>
                </a:lnTo>
                <a:lnTo>
                  <a:pt x="1190625" y="139700"/>
                </a:lnTo>
                <a:lnTo>
                  <a:pt x="1222375" y="177800"/>
                </a:lnTo>
                <a:lnTo>
                  <a:pt x="1241425" y="209550"/>
                </a:lnTo>
                <a:lnTo>
                  <a:pt x="1257300" y="250825"/>
                </a:lnTo>
                <a:lnTo>
                  <a:pt x="1260475" y="279400"/>
                </a:lnTo>
                <a:lnTo>
                  <a:pt x="1260475" y="327025"/>
                </a:lnTo>
                <a:lnTo>
                  <a:pt x="1247775" y="352425"/>
                </a:lnTo>
                <a:lnTo>
                  <a:pt x="1241425" y="393700"/>
                </a:lnTo>
                <a:lnTo>
                  <a:pt x="1241425" y="457200"/>
                </a:lnTo>
                <a:lnTo>
                  <a:pt x="1235075" y="533400"/>
                </a:lnTo>
                <a:cubicBezTo>
                  <a:pt x="1225024" y="560201"/>
                  <a:pt x="1231944" y="552406"/>
                  <a:pt x="1222375" y="561975"/>
                </a:cubicBezTo>
                <a:lnTo>
                  <a:pt x="1171575" y="612775"/>
                </a:lnTo>
                <a:lnTo>
                  <a:pt x="1155700" y="635000"/>
                </a:lnTo>
                <a:lnTo>
                  <a:pt x="1155700" y="635000"/>
                </a:lnTo>
                <a:lnTo>
                  <a:pt x="1136650" y="698500"/>
                </a:lnTo>
                <a:cubicBezTo>
                  <a:pt x="1134533" y="709083"/>
                  <a:pt x="1133713" y="720011"/>
                  <a:pt x="1130300" y="730250"/>
                </a:cubicBezTo>
                <a:cubicBezTo>
                  <a:pt x="1120230" y="760459"/>
                  <a:pt x="1120775" y="737651"/>
                  <a:pt x="1120775" y="749300"/>
                </a:cubicBezTo>
                <a:lnTo>
                  <a:pt x="1044575" y="809625"/>
                </a:lnTo>
                <a:lnTo>
                  <a:pt x="955675" y="863600"/>
                </a:lnTo>
                <a:lnTo>
                  <a:pt x="933450" y="841375"/>
                </a:lnTo>
                <a:lnTo>
                  <a:pt x="876300" y="800100"/>
                </a:lnTo>
                <a:lnTo>
                  <a:pt x="812800" y="828675"/>
                </a:lnTo>
                <a:lnTo>
                  <a:pt x="790575" y="844550"/>
                </a:lnTo>
                <a:lnTo>
                  <a:pt x="755650" y="847725"/>
                </a:lnTo>
                <a:lnTo>
                  <a:pt x="688975" y="854075"/>
                </a:lnTo>
                <a:lnTo>
                  <a:pt x="606425" y="857250"/>
                </a:lnTo>
                <a:lnTo>
                  <a:pt x="539750" y="841375"/>
                </a:lnTo>
                <a:lnTo>
                  <a:pt x="517525" y="812800"/>
                </a:lnTo>
                <a:lnTo>
                  <a:pt x="450850" y="815975"/>
                </a:lnTo>
                <a:lnTo>
                  <a:pt x="403225" y="812800"/>
                </a:lnTo>
                <a:lnTo>
                  <a:pt x="330200" y="850900"/>
                </a:lnTo>
                <a:lnTo>
                  <a:pt x="298450" y="923925"/>
                </a:lnTo>
                <a:lnTo>
                  <a:pt x="288925" y="952500"/>
                </a:lnTo>
                <a:lnTo>
                  <a:pt x="273050" y="958850"/>
                </a:lnTo>
                <a:lnTo>
                  <a:pt x="209550" y="958850"/>
                </a:lnTo>
                <a:lnTo>
                  <a:pt x="165100" y="968375"/>
                </a:lnTo>
                <a:lnTo>
                  <a:pt x="133350" y="904875"/>
                </a:lnTo>
                <a:lnTo>
                  <a:pt x="88900" y="892175"/>
                </a:lnTo>
                <a:lnTo>
                  <a:pt x="41275" y="838200"/>
                </a:lnTo>
                <a:lnTo>
                  <a:pt x="0" y="803275"/>
                </a:lnTo>
                <a:lnTo>
                  <a:pt x="34925" y="746125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79" name="TextBox 3"/>
          <p:cNvSpPr txBox="1">
            <a:spLocks noChangeArrowheads="1"/>
          </p:cNvSpPr>
          <p:nvPr/>
        </p:nvSpPr>
        <p:spPr bwMode="auto">
          <a:xfrm>
            <a:off x="3886200" y="2686050"/>
            <a:ext cx="5334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sz="900"/>
              <a:t>Niger</a:t>
            </a:r>
          </a:p>
        </p:txBody>
      </p:sp>
    </p:spTree>
    <p:extLst>
      <p:ext uri="{BB962C8B-B14F-4D97-AF65-F5344CB8AC3E}">
        <p14:creationId xmlns:p14="http://schemas.microsoft.com/office/powerpoint/2010/main" val="252748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http://us.123rf.com/400wm/400/400/coramax/coramax1212/coramax121200209/16953241-3d-a-pencil-and--yes-we-can--3d-rend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21537">
            <a:off x="2874757" y="3077483"/>
            <a:ext cx="1164479" cy="74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4" name="Picture 2" descr="http://www.oddswriter.com/blog/wp-content/uploads/2012/03/turnkey-sportsbook.jpg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452" y="5833954"/>
            <a:ext cx="1327087" cy="98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10" descr="C:\Documents and Settings\AMIT GUPTA\Desktop\africa\Africa out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03994"/>
            <a:ext cx="5272088" cy="725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loud 19"/>
          <p:cNvSpPr/>
          <p:nvPr/>
        </p:nvSpPr>
        <p:spPr>
          <a:xfrm rot="2207068">
            <a:off x="2265831" y="1074083"/>
            <a:ext cx="6997159" cy="2333026"/>
          </a:xfrm>
          <a:prstGeom prst="cloud">
            <a:avLst/>
          </a:prstGeom>
          <a:solidFill>
            <a:srgbClr val="FBF697">
              <a:alpha val="14000"/>
            </a:srgbClr>
          </a:solidFill>
          <a:ln w="12700">
            <a:prstDash val="sysDot"/>
            <a:bevel/>
          </a:ln>
          <a:effectLst>
            <a:outerShdw blurRad="50800" dist="50800" dir="5400000" algn="ctr" rotWithShape="0">
              <a:srgbClr val="FFC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308" name="Picture 44" descr="I:\123\3d-man-thinking-red-question-marks-above-his-head-2873834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8252"/>
          <a:stretch/>
        </p:blipFill>
        <p:spPr bwMode="auto">
          <a:xfrm>
            <a:off x="8062610" y="4419600"/>
            <a:ext cx="1128562" cy="146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12" descr="I:\123\Bu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886" y="5167086"/>
            <a:ext cx="1638890" cy="41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9" name="Picture 45" descr="I:\africa 2\g.ing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974" y="3342597"/>
            <a:ext cx="2876813" cy="181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17" descr="http://www.payable.com/blog/wp-content/uploads/2012/07/online-business-idea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4953000"/>
            <a:ext cx="1066800" cy="1806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loud 18"/>
          <p:cNvSpPr/>
          <p:nvPr/>
        </p:nvSpPr>
        <p:spPr>
          <a:xfrm rot="19204316">
            <a:off x="211731" y="1237329"/>
            <a:ext cx="4169569" cy="2346325"/>
          </a:xfrm>
          <a:prstGeom prst="cloud">
            <a:avLst/>
          </a:prstGeom>
          <a:solidFill>
            <a:schemeClr val="accent1">
              <a:alpha val="17000"/>
            </a:schemeClr>
          </a:solidFill>
          <a:ln w="12700">
            <a:prstDash val="sysDot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xplosion 2 21"/>
          <p:cNvSpPr/>
          <p:nvPr/>
        </p:nvSpPr>
        <p:spPr>
          <a:xfrm rot="396564">
            <a:off x="100057" y="1326581"/>
            <a:ext cx="1701358" cy="889066"/>
          </a:xfrm>
          <a:prstGeom prst="irregularSeal2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19"/>
          <p:cNvSpPr txBox="1">
            <a:spLocks noChangeArrowheads="1"/>
          </p:cNvSpPr>
          <p:nvPr/>
        </p:nvSpPr>
        <p:spPr bwMode="auto">
          <a:xfrm>
            <a:off x="930275" y="0"/>
            <a:ext cx="8001000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cap="small" dirty="0" smtClean="0">
                <a:solidFill>
                  <a:srgbClr val="491CF0"/>
                </a:solidFill>
                <a:latin typeface="Arial Black" panose="020B0A04020102020204" pitchFamily="34" charset="0"/>
              </a:rPr>
              <a:t>Path for Sustainable Development in Africa</a:t>
            </a:r>
            <a:endParaRPr lang="en-US" sz="2400" b="1" cap="small" dirty="0">
              <a:solidFill>
                <a:srgbClr val="491CF0"/>
              </a:solidFill>
              <a:latin typeface="Arial Black" panose="020B0A04020102020204" pitchFamily="34" charset="0"/>
            </a:endParaRPr>
          </a:p>
        </p:txBody>
      </p:sp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852638" y="5550984"/>
            <a:ext cx="7056543" cy="155427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lvl="0" algn="just">
              <a:defRPr sz="2000" b="1">
                <a:solidFill>
                  <a:srgbClr val="FF0000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Through a typical Innovative “7 M” Model 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5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 key to success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500" dirty="0" smtClean="0">
                <a:solidFill>
                  <a:schemeClr val="tx2">
                    <a:lumMod val="50000"/>
                  </a:schemeClr>
                </a:solidFill>
                <a:latin typeface="+mj-lt"/>
                <a:cs typeface="+mn-cs"/>
              </a:rPr>
              <a:t>(irrespective of project’s  magnitude)</a:t>
            </a:r>
            <a:endParaRPr lang="en-US" sz="2500" dirty="0">
              <a:solidFill>
                <a:schemeClr val="tx2">
                  <a:lumMod val="50000"/>
                </a:schemeClr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2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1299" name="Picture 2" descr="C:\Users\WAPCOS.BHATT\Desktop\AFRICA\Sustainable Development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31750"/>
            <a:ext cx="1096963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52302" y="1531781"/>
            <a:ext cx="1228725" cy="461665"/>
          </a:xfrm>
          <a:prstGeom prst="rect">
            <a:avLst/>
          </a:prstGeom>
          <a:solidFill>
            <a:schemeClr val="tx2">
              <a:lumMod val="40000"/>
              <a:lumOff val="60000"/>
              <a:alpha val="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fontAlgn="auto">
              <a:spcBef>
                <a:spcPts val="0"/>
              </a:spcBef>
              <a:spcAft>
                <a:spcPts val="0"/>
              </a:spcAft>
              <a:defRPr sz="1200" b="1"/>
            </a:lvl1pPr>
          </a:lstStyle>
          <a:p>
            <a:pPr algn="ctr">
              <a:defRPr/>
            </a:pPr>
            <a:r>
              <a:rPr lang="en-US" dirty="0" smtClean="0"/>
              <a:t>For </a:t>
            </a:r>
            <a:r>
              <a:rPr lang="en-US" dirty="0"/>
              <a:t>Off-grid</a:t>
            </a:r>
            <a:r>
              <a:rPr lang="en-US" dirty="0" smtClean="0"/>
              <a:t> projects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999787" y="4015517"/>
            <a:ext cx="1286213" cy="323165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25000">
                <a:schemeClr val="tx2">
                  <a:lumMod val="40000"/>
                  <a:lumOff val="6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fontAlgn="auto">
              <a:spcBef>
                <a:spcPts val="0"/>
              </a:spcBef>
              <a:spcAft>
                <a:spcPts val="0"/>
              </a:spcAft>
              <a:defRPr sz="1200" b="1"/>
            </a:lvl1pPr>
          </a:lstStyle>
          <a:p>
            <a:pPr algn="ctr">
              <a:defRPr/>
            </a:pPr>
            <a:r>
              <a:rPr lang="en-US" sz="1500" dirty="0" smtClean="0"/>
              <a:t>Inevitable</a:t>
            </a:r>
            <a:endParaRPr lang="en-US" sz="1500" dirty="0"/>
          </a:p>
        </p:txBody>
      </p:sp>
      <p:grpSp>
        <p:nvGrpSpPr>
          <p:cNvPr id="9" name="Group 9"/>
          <p:cNvGrpSpPr/>
          <p:nvPr/>
        </p:nvGrpSpPr>
        <p:grpSpPr>
          <a:xfrm>
            <a:off x="1228725" y="642660"/>
            <a:ext cx="7839075" cy="3472140"/>
            <a:chOff x="1228725" y="642660"/>
            <a:chExt cx="7839075" cy="3472140"/>
          </a:xfrm>
        </p:grpSpPr>
        <p:sp>
          <p:nvSpPr>
            <p:cNvPr id="7" name="Oval 6"/>
            <p:cNvSpPr/>
            <p:nvPr/>
          </p:nvSpPr>
          <p:spPr>
            <a:xfrm>
              <a:off x="5159375" y="22860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277" name="TextBox 26"/>
            <p:cNvSpPr txBox="1">
              <a:spLocks noChangeArrowheads="1"/>
            </p:cNvSpPr>
            <p:nvPr/>
          </p:nvSpPr>
          <p:spPr bwMode="auto">
            <a:xfrm>
              <a:off x="4930775" y="2754313"/>
              <a:ext cx="9144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000000"/>
                  </a:solidFill>
                </a:rPr>
                <a:t>Large</a:t>
              </a:r>
            </a:p>
          </p:txBody>
        </p:sp>
        <p:sp>
          <p:nvSpPr>
            <p:cNvPr id="11278" name="TextBox 27"/>
            <p:cNvSpPr txBox="1">
              <a:spLocks noChangeArrowheads="1"/>
            </p:cNvSpPr>
            <p:nvPr/>
          </p:nvSpPr>
          <p:spPr bwMode="auto">
            <a:xfrm>
              <a:off x="5716588" y="3429000"/>
              <a:ext cx="8382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000" b="1" dirty="0">
                  <a:solidFill>
                    <a:srgbClr val="000000"/>
                  </a:solidFill>
                </a:rPr>
                <a:t>Mega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5868988" y="2895600"/>
              <a:ext cx="531812" cy="53181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286" name="TextBox 30"/>
            <p:cNvSpPr txBox="1">
              <a:spLocks noChangeArrowheads="1"/>
            </p:cNvSpPr>
            <p:nvPr/>
          </p:nvSpPr>
          <p:spPr bwMode="auto">
            <a:xfrm>
              <a:off x="4114800" y="2209800"/>
              <a:ext cx="1042988" cy="354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700" b="1" dirty="0">
                  <a:solidFill>
                    <a:srgbClr val="000000"/>
                  </a:solidFill>
                </a:rPr>
                <a:t>Medium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4333875" y="1828800"/>
              <a:ext cx="390525" cy="3905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175" name="Picture 7" descr="C:\Documents and Settings\AMIT GUPTA\Desktop\africa\mamoth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2508157"/>
              <a:ext cx="2362200" cy="160664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C:\Documents and Settings\AMIT GUPTA\Desktop\africa\big elephant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9629" y="685800"/>
              <a:ext cx="2004171" cy="14111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C:\Documents and Settings\AMIT GUPTA\Desktop\africa\baby-elephant-504777-sw.jp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35" t="11773" r="11067" b="15157"/>
            <a:stretch/>
          </p:blipFill>
          <p:spPr bwMode="auto">
            <a:xfrm>
              <a:off x="4010956" y="643344"/>
              <a:ext cx="920525" cy="97203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1" name="Picture 3" descr="C:\Documents and Settings\AMIT GUPTA\Desktop\africa\images11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6020" y="642660"/>
              <a:ext cx="1271955" cy="81768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3" name="Picture 5" descr="C:\Documents and Settings\AMIT GUPTA\Desktop\africa\Mini-Elephant-22307.jp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91" b="36118"/>
            <a:stretch/>
          </p:blipFill>
          <p:spPr bwMode="auto">
            <a:xfrm>
              <a:off x="1519548" y="1415678"/>
              <a:ext cx="1202704" cy="73018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8"/>
            <p:cNvGrpSpPr/>
            <p:nvPr/>
          </p:nvGrpSpPr>
          <p:grpSpPr>
            <a:xfrm>
              <a:off x="1228725" y="1296988"/>
              <a:ext cx="5786438" cy="2506662"/>
              <a:chOff x="1228725" y="1296988"/>
              <a:chExt cx="5786438" cy="2506662"/>
            </a:xfrm>
          </p:grpSpPr>
          <p:sp>
            <p:nvSpPr>
              <p:cNvPr id="2" name="Oval 1"/>
              <p:cNvSpPr/>
              <p:nvPr/>
            </p:nvSpPr>
            <p:spPr>
              <a:xfrm>
                <a:off x="2251075" y="3179763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" name="Oval 3"/>
              <p:cNvSpPr/>
              <p:nvPr/>
            </p:nvSpPr>
            <p:spPr>
              <a:xfrm>
                <a:off x="2408238" y="2713038"/>
                <a:ext cx="182562" cy="18256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2976563" y="2165350"/>
                <a:ext cx="274637" cy="27305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3581400" y="1828800"/>
                <a:ext cx="334963" cy="33496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274" name="TextBox 23"/>
              <p:cNvSpPr txBox="1">
                <a:spLocks noChangeArrowheads="1"/>
              </p:cNvSpPr>
              <p:nvPr/>
            </p:nvSpPr>
            <p:spPr bwMode="auto">
              <a:xfrm>
                <a:off x="2120900" y="3346450"/>
                <a:ext cx="673100" cy="292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300" b="1" dirty="0">
                    <a:solidFill>
                      <a:srgbClr val="000000"/>
                    </a:solidFill>
                  </a:rPr>
                  <a:t>Pico</a:t>
                </a:r>
              </a:p>
            </p:txBody>
          </p:sp>
          <p:sp>
            <p:nvSpPr>
              <p:cNvPr id="11275" name="TextBox 24"/>
              <p:cNvSpPr txBox="1">
                <a:spLocks noChangeArrowheads="1"/>
              </p:cNvSpPr>
              <p:nvPr/>
            </p:nvSpPr>
            <p:spPr bwMode="auto">
              <a:xfrm>
                <a:off x="2286000" y="2819400"/>
                <a:ext cx="914400" cy="323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500" b="1" dirty="0">
                    <a:solidFill>
                      <a:srgbClr val="000000"/>
                    </a:solidFill>
                  </a:rPr>
                  <a:t>Micro</a:t>
                </a:r>
              </a:p>
            </p:txBody>
          </p:sp>
          <p:sp>
            <p:nvSpPr>
              <p:cNvPr id="11276" name="TextBox 25"/>
              <p:cNvSpPr txBox="1">
                <a:spLocks noChangeArrowheads="1"/>
              </p:cNvSpPr>
              <p:nvPr/>
            </p:nvSpPr>
            <p:spPr bwMode="auto">
              <a:xfrm>
                <a:off x="2895600" y="2389188"/>
                <a:ext cx="914400" cy="3540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700" b="1" dirty="0">
                    <a:solidFill>
                      <a:srgbClr val="000000"/>
                    </a:solidFill>
                  </a:rPr>
                  <a:t>Mini</a:t>
                </a:r>
              </a:p>
            </p:txBody>
          </p:sp>
          <p:pic>
            <p:nvPicPr>
              <p:cNvPr id="7174" name="Picture 6" descr="C:\Documents and Settings\AMIT GUPTA\Desktop\africa\0001.png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28725" y="2416175"/>
                <a:ext cx="627063" cy="625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281" name="TextBox 21"/>
              <p:cNvSpPr txBox="1">
                <a:spLocks noChangeArrowheads="1"/>
              </p:cNvSpPr>
              <p:nvPr/>
            </p:nvSpPr>
            <p:spPr bwMode="auto">
              <a:xfrm>
                <a:off x="3505200" y="2133600"/>
                <a:ext cx="914400" cy="3540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700" b="1" dirty="0">
                    <a:solidFill>
                      <a:srgbClr val="000000"/>
                    </a:solidFill>
                  </a:rPr>
                  <a:t>Small</a:t>
                </a:r>
              </a:p>
            </p:txBody>
          </p:sp>
          <p:pic>
            <p:nvPicPr>
              <p:cNvPr id="11285" name="Picture 3" descr="C:\Documents and Settings\AMIT GUPTA\Desktop\africa\Elephant-22307.jpg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63675" y="3427413"/>
                <a:ext cx="657225" cy="376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Circular Arrow 7"/>
              <p:cNvSpPr/>
              <p:nvPr/>
            </p:nvSpPr>
            <p:spPr>
              <a:xfrm rot="21371853">
                <a:off x="1876425" y="1296988"/>
                <a:ext cx="5138738" cy="1806575"/>
              </a:xfrm>
              <a:custGeom>
                <a:avLst/>
                <a:gdLst>
                  <a:gd name="connsiteX0" fmla="*/ 200025 w 4038600"/>
                  <a:gd name="connsiteY0" fmla="*/ 1600200 h 3200400"/>
                  <a:gd name="connsiteX1" fmla="*/ 1815951 w 4038600"/>
                  <a:gd name="connsiteY1" fmla="*/ 208799 h 3200400"/>
                  <a:gd name="connsiteX2" fmla="*/ 3715340 w 4038600"/>
                  <a:gd name="connsiteY2" fmla="*/ 1093638 h 3200400"/>
                  <a:gd name="connsiteX3" fmla="*/ 3887294 w 4038600"/>
                  <a:gd name="connsiteY3" fmla="*/ 1093639 h 3200400"/>
                  <a:gd name="connsiteX4" fmla="*/ 3638550 w 4038600"/>
                  <a:gd name="connsiteY4" fmla="*/ 1600200 h 3200400"/>
                  <a:gd name="connsiteX5" fmla="*/ 3087194 w 4038600"/>
                  <a:gd name="connsiteY5" fmla="*/ 1093639 h 3200400"/>
                  <a:gd name="connsiteX6" fmla="*/ 3243014 w 4038600"/>
                  <a:gd name="connsiteY6" fmla="*/ 1093639 h 3200400"/>
                  <a:gd name="connsiteX7" fmla="*/ 1822401 w 4038600"/>
                  <a:gd name="connsiteY7" fmla="*/ 609748 h 3200400"/>
                  <a:gd name="connsiteX8" fmla="*/ 600076 w 4038600"/>
                  <a:gd name="connsiteY8" fmla="*/ 1600201 h 3200400"/>
                  <a:gd name="connsiteX9" fmla="*/ 200025 w 4038600"/>
                  <a:gd name="connsiteY9" fmla="*/ 1600200 h 3200400"/>
                  <a:gd name="connsiteX0" fmla="*/ 0 w 3687269"/>
                  <a:gd name="connsiteY0" fmla="*/ 1400232 h 1400232"/>
                  <a:gd name="connsiteX1" fmla="*/ 1615926 w 3687269"/>
                  <a:gd name="connsiteY1" fmla="*/ 8831 h 1400232"/>
                  <a:gd name="connsiteX2" fmla="*/ 3515315 w 3687269"/>
                  <a:gd name="connsiteY2" fmla="*/ 893670 h 1400232"/>
                  <a:gd name="connsiteX3" fmla="*/ 3687269 w 3687269"/>
                  <a:gd name="connsiteY3" fmla="*/ 893671 h 1400232"/>
                  <a:gd name="connsiteX4" fmla="*/ 3438525 w 3687269"/>
                  <a:gd name="connsiteY4" fmla="*/ 1400232 h 1400232"/>
                  <a:gd name="connsiteX5" fmla="*/ 2887169 w 3687269"/>
                  <a:gd name="connsiteY5" fmla="*/ 893671 h 1400232"/>
                  <a:gd name="connsiteX6" fmla="*/ 3042989 w 3687269"/>
                  <a:gd name="connsiteY6" fmla="*/ 893671 h 1400232"/>
                  <a:gd name="connsiteX7" fmla="*/ 1622376 w 3687269"/>
                  <a:gd name="connsiteY7" fmla="*/ 409780 h 1400232"/>
                  <a:gd name="connsiteX8" fmla="*/ 150669 w 3687269"/>
                  <a:gd name="connsiteY8" fmla="*/ 1330960 h 1400232"/>
                  <a:gd name="connsiteX9" fmla="*/ 0 w 3687269"/>
                  <a:gd name="connsiteY9" fmla="*/ 1400232 h 1400232"/>
                  <a:gd name="connsiteX0" fmla="*/ 0 w 3687269"/>
                  <a:gd name="connsiteY0" fmla="*/ 1400232 h 1400232"/>
                  <a:gd name="connsiteX1" fmla="*/ 1615926 w 3687269"/>
                  <a:gd name="connsiteY1" fmla="*/ 8831 h 1400232"/>
                  <a:gd name="connsiteX2" fmla="*/ 3515315 w 3687269"/>
                  <a:gd name="connsiteY2" fmla="*/ 893670 h 1400232"/>
                  <a:gd name="connsiteX3" fmla="*/ 3687269 w 3687269"/>
                  <a:gd name="connsiteY3" fmla="*/ 893671 h 1400232"/>
                  <a:gd name="connsiteX4" fmla="*/ 3438525 w 3687269"/>
                  <a:gd name="connsiteY4" fmla="*/ 1400232 h 1400232"/>
                  <a:gd name="connsiteX5" fmla="*/ 2887169 w 3687269"/>
                  <a:gd name="connsiteY5" fmla="*/ 893671 h 1400232"/>
                  <a:gd name="connsiteX6" fmla="*/ 3042989 w 3687269"/>
                  <a:gd name="connsiteY6" fmla="*/ 893671 h 1400232"/>
                  <a:gd name="connsiteX7" fmla="*/ 1608522 w 3687269"/>
                  <a:gd name="connsiteY7" fmla="*/ 271234 h 1400232"/>
                  <a:gd name="connsiteX8" fmla="*/ 150669 w 3687269"/>
                  <a:gd name="connsiteY8" fmla="*/ 1330960 h 1400232"/>
                  <a:gd name="connsiteX9" fmla="*/ 0 w 3687269"/>
                  <a:gd name="connsiteY9" fmla="*/ 1400232 h 1400232"/>
                  <a:gd name="connsiteX0" fmla="*/ 0 w 3687269"/>
                  <a:gd name="connsiteY0" fmla="*/ 1400232 h 1400232"/>
                  <a:gd name="connsiteX1" fmla="*/ 1615926 w 3687269"/>
                  <a:gd name="connsiteY1" fmla="*/ 8831 h 1400232"/>
                  <a:gd name="connsiteX2" fmla="*/ 3515315 w 3687269"/>
                  <a:gd name="connsiteY2" fmla="*/ 893670 h 1400232"/>
                  <a:gd name="connsiteX3" fmla="*/ 3687269 w 3687269"/>
                  <a:gd name="connsiteY3" fmla="*/ 893671 h 1400232"/>
                  <a:gd name="connsiteX4" fmla="*/ 3438525 w 3687269"/>
                  <a:gd name="connsiteY4" fmla="*/ 1400232 h 1400232"/>
                  <a:gd name="connsiteX5" fmla="*/ 2887169 w 3687269"/>
                  <a:gd name="connsiteY5" fmla="*/ 893671 h 1400232"/>
                  <a:gd name="connsiteX6" fmla="*/ 3042989 w 3687269"/>
                  <a:gd name="connsiteY6" fmla="*/ 893671 h 1400232"/>
                  <a:gd name="connsiteX7" fmla="*/ 1608522 w 3687269"/>
                  <a:gd name="connsiteY7" fmla="*/ 271234 h 1400232"/>
                  <a:gd name="connsiteX8" fmla="*/ 67542 w 3687269"/>
                  <a:gd name="connsiteY8" fmla="*/ 1330960 h 1400232"/>
                  <a:gd name="connsiteX9" fmla="*/ 0 w 3687269"/>
                  <a:gd name="connsiteY9" fmla="*/ 1400232 h 1400232"/>
                  <a:gd name="connsiteX0" fmla="*/ 0 w 3687269"/>
                  <a:gd name="connsiteY0" fmla="*/ 1400232 h 1400232"/>
                  <a:gd name="connsiteX1" fmla="*/ 1615926 w 3687269"/>
                  <a:gd name="connsiteY1" fmla="*/ 8831 h 1400232"/>
                  <a:gd name="connsiteX2" fmla="*/ 3515315 w 3687269"/>
                  <a:gd name="connsiteY2" fmla="*/ 893670 h 1400232"/>
                  <a:gd name="connsiteX3" fmla="*/ 3687269 w 3687269"/>
                  <a:gd name="connsiteY3" fmla="*/ 893671 h 1400232"/>
                  <a:gd name="connsiteX4" fmla="*/ 3438525 w 3687269"/>
                  <a:gd name="connsiteY4" fmla="*/ 1400232 h 1400232"/>
                  <a:gd name="connsiteX5" fmla="*/ 2887169 w 3687269"/>
                  <a:gd name="connsiteY5" fmla="*/ 893671 h 1400232"/>
                  <a:gd name="connsiteX6" fmla="*/ 3042989 w 3687269"/>
                  <a:gd name="connsiteY6" fmla="*/ 893671 h 1400232"/>
                  <a:gd name="connsiteX7" fmla="*/ 1636231 w 3687269"/>
                  <a:gd name="connsiteY7" fmla="*/ 160398 h 1400232"/>
                  <a:gd name="connsiteX8" fmla="*/ 67542 w 3687269"/>
                  <a:gd name="connsiteY8" fmla="*/ 1330960 h 1400232"/>
                  <a:gd name="connsiteX9" fmla="*/ 0 w 3687269"/>
                  <a:gd name="connsiteY9" fmla="*/ 1400232 h 1400232"/>
                  <a:gd name="connsiteX0" fmla="*/ 0 w 3687269"/>
                  <a:gd name="connsiteY0" fmla="*/ 1405111 h 1405111"/>
                  <a:gd name="connsiteX1" fmla="*/ 1615926 w 3687269"/>
                  <a:gd name="connsiteY1" fmla="*/ 13710 h 1405111"/>
                  <a:gd name="connsiteX2" fmla="*/ 3524840 w 3687269"/>
                  <a:gd name="connsiteY2" fmla="*/ 869974 h 1405111"/>
                  <a:gd name="connsiteX3" fmla="*/ 3687269 w 3687269"/>
                  <a:gd name="connsiteY3" fmla="*/ 898550 h 1405111"/>
                  <a:gd name="connsiteX4" fmla="*/ 3438525 w 3687269"/>
                  <a:gd name="connsiteY4" fmla="*/ 1405111 h 1405111"/>
                  <a:gd name="connsiteX5" fmla="*/ 2887169 w 3687269"/>
                  <a:gd name="connsiteY5" fmla="*/ 898550 h 1405111"/>
                  <a:gd name="connsiteX6" fmla="*/ 3042989 w 3687269"/>
                  <a:gd name="connsiteY6" fmla="*/ 898550 h 1405111"/>
                  <a:gd name="connsiteX7" fmla="*/ 1636231 w 3687269"/>
                  <a:gd name="connsiteY7" fmla="*/ 165277 h 1405111"/>
                  <a:gd name="connsiteX8" fmla="*/ 67542 w 3687269"/>
                  <a:gd name="connsiteY8" fmla="*/ 1335839 h 1405111"/>
                  <a:gd name="connsiteX9" fmla="*/ 0 w 3687269"/>
                  <a:gd name="connsiteY9" fmla="*/ 1405111 h 1405111"/>
                  <a:gd name="connsiteX0" fmla="*/ 2972 w 3690241"/>
                  <a:gd name="connsiteY0" fmla="*/ 1405111 h 1410145"/>
                  <a:gd name="connsiteX1" fmla="*/ 1618898 w 3690241"/>
                  <a:gd name="connsiteY1" fmla="*/ 13710 h 1410145"/>
                  <a:gd name="connsiteX2" fmla="*/ 3527812 w 3690241"/>
                  <a:gd name="connsiteY2" fmla="*/ 869974 h 1410145"/>
                  <a:gd name="connsiteX3" fmla="*/ 3690241 w 3690241"/>
                  <a:gd name="connsiteY3" fmla="*/ 898550 h 1410145"/>
                  <a:gd name="connsiteX4" fmla="*/ 3441497 w 3690241"/>
                  <a:gd name="connsiteY4" fmla="*/ 1405111 h 1410145"/>
                  <a:gd name="connsiteX5" fmla="*/ 2890141 w 3690241"/>
                  <a:gd name="connsiteY5" fmla="*/ 898550 h 1410145"/>
                  <a:gd name="connsiteX6" fmla="*/ 3045961 w 3690241"/>
                  <a:gd name="connsiteY6" fmla="*/ 898550 h 1410145"/>
                  <a:gd name="connsiteX7" fmla="*/ 1639203 w 3690241"/>
                  <a:gd name="connsiteY7" fmla="*/ 165277 h 1410145"/>
                  <a:gd name="connsiteX8" fmla="*/ 43908 w 3690241"/>
                  <a:gd name="connsiteY8" fmla="*/ 1410145 h 1410145"/>
                  <a:gd name="connsiteX9" fmla="*/ 2972 w 3690241"/>
                  <a:gd name="connsiteY9" fmla="*/ 1405111 h 1410145"/>
                  <a:gd name="connsiteX0" fmla="*/ 24236 w 3711505"/>
                  <a:gd name="connsiteY0" fmla="*/ 1405111 h 1407660"/>
                  <a:gd name="connsiteX1" fmla="*/ 1640162 w 3711505"/>
                  <a:gd name="connsiteY1" fmla="*/ 13710 h 1407660"/>
                  <a:gd name="connsiteX2" fmla="*/ 3549076 w 3711505"/>
                  <a:gd name="connsiteY2" fmla="*/ 869974 h 1407660"/>
                  <a:gd name="connsiteX3" fmla="*/ 3711505 w 3711505"/>
                  <a:gd name="connsiteY3" fmla="*/ 898550 h 1407660"/>
                  <a:gd name="connsiteX4" fmla="*/ 3462761 w 3711505"/>
                  <a:gd name="connsiteY4" fmla="*/ 1405111 h 1407660"/>
                  <a:gd name="connsiteX5" fmla="*/ 2911405 w 3711505"/>
                  <a:gd name="connsiteY5" fmla="*/ 898550 h 1407660"/>
                  <a:gd name="connsiteX6" fmla="*/ 3067225 w 3711505"/>
                  <a:gd name="connsiteY6" fmla="*/ 898550 h 1407660"/>
                  <a:gd name="connsiteX7" fmla="*/ 1660467 w 3711505"/>
                  <a:gd name="connsiteY7" fmla="*/ 165277 h 1407660"/>
                  <a:gd name="connsiteX8" fmla="*/ 40462 w 3711505"/>
                  <a:gd name="connsiteY8" fmla="*/ 1407660 h 1407660"/>
                  <a:gd name="connsiteX9" fmla="*/ 24236 w 3711505"/>
                  <a:gd name="connsiteY9" fmla="*/ 1405111 h 1407660"/>
                  <a:gd name="connsiteX0" fmla="*/ 0 w 3687269"/>
                  <a:gd name="connsiteY0" fmla="*/ 1405111 h 1433748"/>
                  <a:gd name="connsiteX1" fmla="*/ 1615926 w 3687269"/>
                  <a:gd name="connsiteY1" fmla="*/ 13710 h 1433748"/>
                  <a:gd name="connsiteX2" fmla="*/ 3524840 w 3687269"/>
                  <a:gd name="connsiteY2" fmla="*/ 869974 h 1433748"/>
                  <a:gd name="connsiteX3" fmla="*/ 3687269 w 3687269"/>
                  <a:gd name="connsiteY3" fmla="*/ 898550 h 1433748"/>
                  <a:gd name="connsiteX4" fmla="*/ 3438525 w 3687269"/>
                  <a:gd name="connsiteY4" fmla="*/ 1405111 h 1433748"/>
                  <a:gd name="connsiteX5" fmla="*/ 2887169 w 3687269"/>
                  <a:gd name="connsiteY5" fmla="*/ 898550 h 1433748"/>
                  <a:gd name="connsiteX6" fmla="*/ 3042989 w 3687269"/>
                  <a:gd name="connsiteY6" fmla="*/ 898550 h 1433748"/>
                  <a:gd name="connsiteX7" fmla="*/ 1636231 w 3687269"/>
                  <a:gd name="connsiteY7" fmla="*/ 165277 h 1433748"/>
                  <a:gd name="connsiteX8" fmla="*/ 143921 w 3687269"/>
                  <a:gd name="connsiteY8" fmla="*/ 1433748 h 1433748"/>
                  <a:gd name="connsiteX9" fmla="*/ 0 w 3687269"/>
                  <a:gd name="connsiteY9" fmla="*/ 1405111 h 1433748"/>
                  <a:gd name="connsiteX0" fmla="*/ 13141 w 3700410"/>
                  <a:gd name="connsiteY0" fmla="*/ 1405111 h 1405111"/>
                  <a:gd name="connsiteX1" fmla="*/ 1629067 w 3700410"/>
                  <a:gd name="connsiteY1" fmla="*/ 13710 h 1405111"/>
                  <a:gd name="connsiteX2" fmla="*/ 3537981 w 3700410"/>
                  <a:gd name="connsiteY2" fmla="*/ 869974 h 1405111"/>
                  <a:gd name="connsiteX3" fmla="*/ 3700410 w 3700410"/>
                  <a:gd name="connsiteY3" fmla="*/ 898550 h 1405111"/>
                  <a:gd name="connsiteX4" fmla="*/ 3451666 w 3700410"/>
                  <a:gd name="connsiteY4" fmla="*/ 1405111 h 1405111"/>
                  <a:gd name="connsiteX5" fmla="*/ 2900310 w 3700410"/>
                  <a:gd name="connsiteY5" fmla="*/ 898550 h 1405111"/>
                  <a:gd name="connsiteX6" fmla="*/ 3056130 w 3700410"/>
                  <a:gd name="connsiteY6" fmla="*/ 898550 h 1405111"/>
                  <a:gd name="connsiteX7" fmla="*/ 1649372 w 3700410"/>
                  <a:gd name="connsiteY7" fmla="*/ 165277 h 1405111"/>
                  <a:gd name="connsiteX8" fmla="*/ 42173 w 3700410"/>
                  <a:gd name="connsiteY8" fmla="*/ 1399015 h 1405111"/>
                  <a:gd name="connsiteX9" fmla="*/ 13141 w 3700410"/>
                  <a:gd name="connsiteY9" fmla="*/ 1405111 h 1405111"/>
                  <a:gd name="connsiteX0" fmla="*/ 3374 w 3690643"/>
                  <a:gd name="connsiteY0" fmla="*/ 1405111 h 1406787"/>
                  <a:gd name="connsiteX1" fmla="*/ 1619300 w 3690643"/>
                  <a:gd name="connsiteY1" fmla="*/ 13710 h 1406787"/>
                  <a:gd name="connsiteX2" fmla="*/ 3528214 w 3690643"/>
                  <a:gd name="connsiteY2" fmla="*/ 869974 h 1406787"/>
                  <a:gd name="connsiteX3" fmla="*/ 3690643 w 3690643"/>
                  <a:gd name="connsiteY3" fmla="*/ 898550 h 1406787"/>
                  <a:gd name="connsiteX4" fmla="*/ 3441899 w 3690643"/>
                  <a:gd name="connsiteY4" fmla="*/ 1405111 h 1406787"/>
                  <a:gd name="connsiteX5" fmla="*/ 2890543 w 3690643"/>
                  <a:gd name="connsiteY5" fmla="*/ 898550 h 1406787"/>
                  <a:gd name="connsiteX6" fmla="*/ 3046363 w 3690643"/>
                  <a:gd name="connsiteY6" fmla="*/ 898550 h 1406787"/>
                  <a:gd name="connsiteX7" fmla="*/ 1639605 w 3690643"/>
                  <a:gd name="connsiteY7" fmla="*/ 165277 h 1406787"/>
                  <a:gd name="connsiteX8" fmla="*/ 43837 w 3690643"/>
                  <a:gd name="connsiteY8" fmla="*/ 1406787 h 1406787"/>
                  <a:gd name="connsiteX9" fmla="*/ 3374 w 3690643"/>
                  <a:gd name="connsiteY9" fmla="*/ 1405111 h 1406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90643" h="1406787">
                    <a:moveTo>
                      <a:pt x="3374" y="1405111"/>
                    </a:moveTo>
                    <a:cubicBezTo>
                      <a:pt x="3374" y="692376"/>
                      <a:pt x="1031827" y="102899"/>
                      <a:pt x="1619300" y="13710"/>
                    </a:cubicBezTo>
                    <a:cubicBezTo>
                      <a:pt x="2206773" y="-75479"/>
                      <a:pt x="3229428" y="277414"/>
                      <a:pt x="3528214" y="869974"/>
                    </a:cubicBezTo>
                    <a:lnTo>
                      <a:pt x="3690643" y="898550"/>
                    </a:lnTo>
                    <a:lnTo>
                      <a:pt x="3441899" y="1405111"/>
                    </a:lnTo>
                    <a:lnTo>
                      <a:pt x="2890543" y="898550"/>
                    </a:lnTo>
                    <a:lnTo>
                      <a:pt x="3046363" y="898550"/>
                    </a:lnTo>
                    <a:cubicBezTo>
                      <a:pt x="2755421" y="549522"/>
                      <a:pt x="2208468" y="109117"/>
                      <a:pt x="1639605" y="165277"/>
                    </a:cubicBezTo>
                    <a:cubicBezTo>
                      <a:pt x="938710" y="234471"/>
                      <a:pt x="43836" y="908045"/>
                      <a:pt x="43837" y="1406787"/>
                    </a:cubicBezTo>
                    <a:cubicBezTo>
                      <a:pt x="-89513" y="1406787"/>
                      <a:pt x="136724" y="1405111"/>
                      <a:pt x="3374" y="1405111"/>
                    </a:cubicBezTo>
                    <a:close/>
                  </a:path>
                </a:pathLst>
              </a:custGeom>
              <a:solidFill>
                <a:schemeClr val="accent1">
                  <a:alpha val="67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60" name="Explosion 2 59"/>
          <p:cNvSpPr/>
          <p:nvPr/>
        </p:nvSpPr>
        <p:spPr>
          <a:xfrm rot="396564">
            <a:off x="7277282" y="1162305"/>
            <a:ext cx="1712919" cy="925003"/>
          </a:xfrm>
          <a:prstGeom prst="irregularSeal2">
            <a:avLst/>
          </a:prstGeom>
          <a:solidFill>
            <a:srgbClr val="FBFCC8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7431634" y="1416173"/>
            <a:ext cx="1228725" cy="461665"/>
          </a:xfrm>
          <a:prstGeom prst="rect">
            <a:avLst/>
          </a:prstGeom>
          <a:solidFill>
            <a:srgbClr val="FEFED6">
              <a:alpha val="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fontAlgn="auto">
              <a:spcBef>
                <a:spcPts val="0"/>
              </a:spcBef>
              <a:spcAft>
                <a:spcPts val="0"/>
              </a:spcAft>
              <a:defRPr sz="1200" b="1"/>
            </a:lvl1pPr>
          </a:lstStyle>
          <a:p>
            <a:pPr algn="ctr">
              <a:defRPr/>
            </a:pPr>
            <a:r>
              <a:rPr lang="en-US" dirty="0" smtClean="0"/>
              <a:t>For On-grid projects</a:t>
            </a:r>
            <a:endParaRPr lang="en-US" dirty="0"/>
          </a:p>
        </p:txBody>
      </p:sp>
      <p:graphicFrame>
        <p:nvGraphicFramePr>
          <p:cNvPr id="86" name="Diagram 85"/>
          <p:cNvGraphicFramePr/>
          <p:nvPr>
            <p:extLst/>
          </p:nvPr>
        </p:nvGraphicFramePr>
        <p:xfrm>
          <a:off x="3778990" y="4419600"/>
          <a:ext cx="2698010" cy="14925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87" name="TextBox 86"/>
          <p:cNvSpPr txBox="1"/>
          <p:nvPr/>
        </p:nvSpPr>
        <p:spPr>
          <a:xfrm>
            <a:off x="3657600" y="3348335"/>
            <a:ext cx="2038614" cy="461665"/>
          </a:xfrm>
          <a:prstGeom prst="rect">
            <a:avLst/>
          </a:prstGeom>
          <a:solidFill>
            <a:srgbClr val="77933C">
              <a:alpha val="40000"/>
            </a:srgbClr>
          </a:solidFill>
          <a:ln>
            <a:solidFill>
              <a:srgbClr val="C0504D">
                <a:alpha val="50196"/>
              </a:srgb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YES</a:t>
            </a:r>
            <a:r>
              <a:rPr lang="en-US" b="1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WE CAN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677975" y="4546600"/>
            <a:ext cx="3027625" cy="46166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Proposed Grand Inga H.E.P (39,000 MW),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in DR Congo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36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0795235"/>
              </p:ext>
            </p:extLst>
          </p:nvPr>
        </p:nvGraphicFramePr>
        <p:xfrm>
          <a:off x="539552" y="1600200"/>
          <a:ext cx="8375848" cy="4770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441700" y="3187700"/>
            <a:ext cx="2438400" cy="1905000"/>
            <a:chOff x="3581400" y="3200400"/>
            <a:chExt cx="2438400" cy="1905000"/>
          </a:xfrm>
        </p:grpSpPr>
        <p:sp>
          <p:nvSpPr>
            <p:cNvPr id="5" name="Cloud 4"/>
            <p:cNvSpPr/>
            <p:nvPr/>
          </p:nvSpPr>
          <p:spPr>
            <a:xfrm>
              <a:off x="3581400" y="3200400"/>
              <a:ext cx="2438400" cy="1905000"/>
            </a:xfrm>
            <a:prstGeom prst="cloud">
              <a:avLst/>
            </a:prstGeom>
            <a:solidFill>
              <a:srgbClr val="4F81BD">
                <a:alpha val="3607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321" name="TextBox 2"/>
            <p:cNvSpPr txBox="1">
              <a:spLocks noChangeArrowheads="1"/>
            </p:cNvSpPr>
            <p:nvPr/>
          </p:nvSpPr>
          <p:spPr bwMode="auto">
            <a:xfrm>
              <a:off x="3733800" y="3581400"/>
              <a:ext cx="2286000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3100" b="1">
                  <a:solidFill>
                    <a:srgbClr val="0070C0"/>
                  </a:solidFill>
                </a:rPr>
                <a:t>Structure of 7 M Model</a:t>
              </a:r>
            </a:p>
          </p:txBody>
        </p:sp>
      </p:grpSp>
      <p:pic>
        <p:nvPicPr>
          <p:cNvPr id="11266" name="Picture 2" descr="http://www.stonejunction.co.uk/Technical-PR-and-Blogging_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142795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427955" y="685800"/>
            <a:ext cx="7487445" cy="104644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en-US" sz="2200" b="1" i="1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Devised on basis of practical </a:t>
            </a:r>
            <a:r>
              <a:rPr lang="en-US" sz="2200" b="1" i="1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difficulties </a:t>
            </a:r>
            <a:r>
              <a:rPr lang="en-US" sz="2200" b="1" i="1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&amp; experiences of success stories </a:t>
            </a:r>
            <a:endParaRPr lang="en-IN" sz="2200" b="1" i="1" dirty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eaLnBrk="1" hangingPunct="1"/>
            <a:endParaRPr lang="en-IN" dirty="0"/>
          </a:p>
        </p:txBody>
      </p:sp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7" descr="C:\Users\WAPCOS.BHATT\Desktop\flag\Untitled-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410200"/>
            <a:ext cx="1059373" cy="101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8" descr="C:\Users\WAPCOS.BHATT\Desktop\flag\Untitled-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45" y="3733800"/>
            <a:ext cx="1926955" cy="108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9" descr="C:\Users\WAPCOS.BHATT\Desktop\flag\Untitled-3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962400"/>
            <a:ext cx="1356521" cy="102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0" descr="C:\Users\WAPCOS.BHATT\Desktop\flag\Untitled-4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974537"/>
            <a:ext cx="1069975" cy="149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1" descr="C:\Users\WAPCOS.BHATT\Desktop\flag\Untitled-6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951" y="1864080"/>
            <a:ext cx="1180449" cy="137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2" descr="C:\Users\WAPCOS.BHATT\Desktop\flag\Untitled-7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922" y="1749417"/>
            <a:ext cx="1511098" cy="121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3" descr="C:\Users\WAPCOS.BHATT\Desktop\flag\Untitled-5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856" y="5562600"/>
            <a:ext cx="1667476" cy="98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19"/>
          <p:cNvSpPr txBox="1">
            <a:spLocks noChangeArrowheads="1"/>
          </p:cNvSpPr>
          <p:nvPr/>
        </p:nvSpPr>
        <p:spPr bwMode="auto">
          <a:xfrm>
            <a:off x="1143000" y="147935"/>
            <a:ext cx="8126278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cap="small" dirty="0" smtClean="0">
                <a:solidFill>
                  <a:srgbClr val="491CF0"/>
                </a:solidFill>
                <a:latin typeface="Arial Black" panose="020B0A04020102020204" pitchFamily="34" charset="0"/>
              </a:rPr>
              <a:t>An Innovative “7m model” - Success Mantra</a:t>
            </a:r>
            <a:endParaRPr lang="en-US" sz="2400" b="1" cap="small" dirty="0">
              <a:solidFill>
                <a:srgbClr val="491CF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54749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631967134"/>
              </p:ext>
            </p:extLst>
          </p:nvPr>
        </p:nvGraphicFramePr>
        <p:xfrm>
          <a:off x="1309250" y="1628800"/>
          <a:ext cx="6796608" cy="49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8" descr="http://www.escapefromamerica.com/wp-content/uploads/2011/02/financial-300x22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91735" y="2629251"/>
            <a:ext cx="1371600" cy="1022709"/>
          </a:xfrm>
          <a:prstGeom prst="round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http://www.dlorg.eu/uploads/images/Publications/Policy%20Makin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648200"/>
            <a:ext cx="111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350962" y="30034"/>
            <a:ext cx="6573838" cy="677108"/>
          </a:xfr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IN" sz="3500" b="1" cap="small" dirty="0" smtClean="0">
                <a:solidFill>
                  <a:srgbClr val="491CF0"/>
                </a:solidFill>
                <a:latin typeface="Arial Black" panose="020B0A04020102020204" pitchFamily="34" charset="0"/>
                <a:ea typeface="+mn-ea"/>
                <a:cs typeface="Arial" charset="0"/>
              </a:rPr>
              <a:t>Aspects of </a:t>
            </a:r>
            <a:r>
              <a:rPr lang="en-IN" sz="3500" b="1" cap="small" dirty="0">
                <a:solidFill>
                  <a:srgbClr val="491CF0"/>
                </a:solidFill>
                <a:latin typeface="Arial Black" panose="020B0A04020102020204" pitchFamily="34" charset="0"/>
                <a:ea typeface="+mn-ea"/>
                <a:cs typeface="Arial" charset="0"/>
              </a:rPr>
              <a:t>t</a:t>
            </a:r>
            <a:r>
              <a:rPr lang="en-IN" sz="3500" b="1" cap="small" dirty="0" smtClean="0">
                <a:solidFill>
                  <a:srgbClr val="491CF0"/>
                </a:solidFill>
                <a:latin typeface="Arial Black" panose="020B0A04020102020204" pitchFamily="34" charset="0"/>
                <a:ea typeface="+mn-ea"/>
                <a:cs typeface="Arial" charset="0"/>
              </a:rPr>
              <a:t>he Model</a:t>
            </a:r>
            <a:endParaRPr lang="en-IN" sz="3500" b="1" cap="small" dirty="0">
              <a:solidFill>
                <a:srgbClr val="491CF0"/>
              </a:solidFill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14342" name="TextBox 4"/>
          <p:cNvSpPr txBox="1">
            <a:spLocks noChangeArrowheads="1"/>
          </p:cNvSpPr>
          <p:nvPr/>
        </p:nvSpPr>
        <p:spPr bwMode="auto">
          <a:xfrm>
            <a:off x="1211262" y="742146"/>
            <a:ext cx="770413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en-US" sz="25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Aspects</a:t>
            </a:r>
            <a:r>
              <a:rPr lang="en-US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influencing the </a:t>
            </a:r>
            <a:r>
              <a:rPr lang="en-US" sz="2400" b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functionality of 7M </a:t>
            </a:r>
            <a:r>
              <a:rPr lang="en-US" sz="24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model</a:t>
            </a:r>
            <a:r>
              <a:rPr lang="en-US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:</a:t>
            </a:r>
            <a:endParaRPr lang="en-IN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10200" y="1447800"/>
            <a:ext cx="1447800" cy="1104181"/>
          </a:xfrm>
          <a:prstGeom prst="round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http://www.etftrends.com/wp-content/uploads/2010/07/1106_mz_infrastructur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188" y="5486400"/>
            <a:ext cx="1369629" cy="1110343"/>
          </a:xfrm>
          <a:prstGeom prst="round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http://image.made-in-china.com/2f0j00MCtTIBhaurgP/Hydro-Dam-And-Pivot-Model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76200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615950" y="1766888"/>
            <a:ext cx="3387725" cy="1077912"/>
            <a:chOff x="616530" y="1766455"/>
            <a:chExt cx="3387435" cy="1078008"/>
          </a:xfrm>
        </p:grpSpPr>
        <p:sp>
          <p:nvSpPr>
            <p:cNvPr id="14357" name="TextBox 10"/>
            <p:cNvSpPr txBox="1">
              <a:spLocks noChangeArrowheads="1"/>
            </p:cNvSpPr>
            <p:nvPr/>
          </p:nvSpPr>
          <p:spPr bwMode="auto">
            <a:xfrm>
              <a:off x="616530" y="1828800"/>
              <a:ext cx="2514600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buFont typeface="Wingdings" pitchFamily="2" charset="2"/>
                <a:buChar char="Ø"/>
              </a:pPr>
              <a:r>
                <a:rPr lang="en-US" sz="1200" i="1"/>
                <a:t>Reliable and Bankable Detailed Project Report</a:t>
              </a:r>
            </a:p>
            <a:p>
              <a:pPr eaLnBrk="1" hangingPunct="1">
                <a:buFont typeface="Wingdings" pitchFamily="2" charset="2"/>
                <a:buChar char="Ø"/>
              </a:pPr>
              <a:r>
                <a:rPr lang="en-US" sz="1200" i="1"/>
                <a:t>Construction Management</a:t>
              </a:r>
            </a:p>
            <a:p>
              <a:pPr eaLnBrk="1" hangingPunct="1">
                <a:buFont typeface="Wingdings" pitchFamily="2" charset="2"/>
                <a:buChar char="Ø"/>
              </a:pPr>
              <a:r>
                <a:rPr lang="en-US" sz="1200" i="1"/>
                <a:t>Geological Surprises and Challenges</a:t>
              </a:r>
            </a:p>
          </p:txBody>
        </p:sp>
        <p:sp>
          <p:nvSpPr>
            <p:cNvPr id="14358" name="Right Arrow Callout 2"/>
            <p:cNvSpPr>
              <a:spLocks noChangeArrowheads="1"/>
            </p:cNvSpPr>
            <p:nvPr/>
          </p:nvSpPr>
          <p:spPr bwMode="auto">
            <a:xfrm>
              <a:off x="651165" y="1766455"/>
              <a:ext cx="3352800" cy="1066800"/>
            </a:xfrm>
            <a:prstGeom prst="rightArrowCallout">
              <a:avLst>
                <a:gd name="adj1" fmla="val 25000"/>
                <a:gd name="adj2" fmla="val 25000"/>
                <a:gd name="adj3" fmla="val 24997"/>
                <a:gd name="adj4" fmla="val 73671"/>
              </a:avLst>
            </a:prstGeom>
            <a:solidFill>
              <a:srgbClr val="558ED5">
                <a:alpha val="54117"/>
              </a:srgbClr>
            </a:solidFill>
            <a:ln w="19050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85750" indent="-285750">
                <a:buFont typeface="Wingdings" pitchFamily="2" charset="2"/>
                <a:buChar char="Ø"/>
              </a:pPr>
              <a:endParaRPr lang="en-US" sz="1400" i="1"/>
            </a:p>
          </p:txBody>
        </p:sp>
      </p:grpSp>
      <p:grpSp>
        <p:nvGrpSpPr>
          <p:cNvPr id="5" name="Group 13"/>
          <p:cNvGrpSpPr/>
          <p:nvPr/>
        </p:nvGrpSpPr>
        <p:grpSpPr>
          <a:xfrm flipH="1">
            <a:off x="5486400" y="5410200"/>
            <a:ext cx="3456711" cy="990600"/>
            <a:chOff x="7348196" y="1447800"/>
            <a:chExt cx="3396004" cy="914400"/>
          </a:xfrm>
          <a:solidFill>
            <a:srgbClr val="C0504D"/>
          </a:solidFill>
        </p:grpSpPr>
        <p:sp>
          <p:nvSpPr>
            <p:cNvPr id="15" name="Right Arrow Callout 14"/>
            <p:cNvSpPr/>
            <p:nvPr/>
          </p:nvSpPr>
          <p:spPr>
            <a:xfrm>
              <a:off x="7467600" y="1447800"/>
              <a:ext cx="3276600" cy="914400"/>
            </a:xfrm>
            <a:prstGeom prst="rightArrowCallout">
              <a:avLst>
                <a:gd name="adj1" fmla="val 25000"/>
                <a:gd name="adj2" fmla="val 25000"/>
                <a:gd name="adj3" fmla="val 25000"/>
                <a:gd name="adj4" fmla="val 73673"/>
              </a:avLst>
            </a:prstGeom>
            <a:grpFill/>
            <a:ln w="19050">
              <a:solidFill>
                <a:schemeClr val="tx1"/>
              </a:solidFill>
              <a:prstDash val="dash"/>
            </a:ln>
          </p:spPr>
          <p:txBody>
            <a:bodyPr>
              <a:spAutoFit/>
            </a:bodyPr>
            <a:lstStyle/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  <a:defRPr/>
              </a:pPr>
              <a:endParaRPr lang="en-US" sz="1400" i="1">
                <a:latin typeface="+mn-lt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348196" y="1510145"/>
              <a:ext cx="2514600" cy="830997"/>
            </a:xfrm>
            <a:prstGeom prst="rect">
              <a:avLst/>
            </a:prstGeom>
            <a:noFill/>
            <a:ln w="19050">
              <a:noFill/>
              <a:prstDash val="dash"/>
            </a:ln>
          </p:spPr>
          <p:txBody>
            <a:bodyPr>
              <a:spAutoFit/>
            </a:bodyPr>
            <a:lstStyle/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  <a:defRPr/>
              </a:pPr>
              <a:r>
                <a:rPr lang="en-US" sz="1200" i="1" dirty="0">
                  <a:latin typeface="+mn-lt"/>
                  <a:cs typeface="+mn-cs"/>
                </a:rPr>
                <a:t>Approach Roads &amp; Logistics</a:t>
              </a: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  <a:defRPr/>
              </a:pPr>
              <a:r>
                <a:rPr lang="en-US" sz="1200" i="1" dirty="0">
                  <a:latin typeface="+mn-lt"/>
                  <a:cs typeface="+mn-cs"/>
                </a:rPr>
                <a:t>Equipment Mobilization</a:t>
              </a: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  <a:defRPr/>
              </a:pPr>
              <a:r>
                <a:rPr lang="en-US" sz="1200" i="1" dirty="0">
                  <a:latin typeface="+mn-lt"/>
                  <a:cs typeface="+mn-cs"/>
                </a:rPr>
                <a:t>Power Supply</a:t>
              </a: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  <a:defRPr/>
              </a:pPr>
              <a:r>
                <a:rPr lang="en-US" sz="1200" i="1" dirty="0">
                  <a:latin typeface="+mn-lt"/>
                  <a:cs typeface="+mn-cs"/>
                </a:rPr>
                <a:t>Construction Materials</a:t>
              </a:r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0" y="3581400"/>
            <a:ext cx="2362200" cy="1371600"/>
            <a:chOff x="-2279069" y="3441424"/>
            <a:chExt cx="2962023" cy="1200486"/>
          </a:xfrm>
        </p:grpSpPr>
        <p:sp>
          <p:nvSpPr>
            <p:cNvPr id="19" name="Right Arrow Callout 18"/>
            <p:cNvSpPr/>
            <p:nvPr/>
          </p:nvSpPr>
          <p:spPr>
            <a:xfrm>
              <a:off x="-2235276" y="3441424"/>
              <a:ext cx="2918230" cy="1067099"/>
            </a:xfrm>
            <a:prstGeom prst="rightArrowCallout">
              <a:avLst>
                <a:gd name="adj1" fmla="val 25000"/>
                <a:gd name="adj2" fmla="val 22380"/>
                <a:gd name="adj3" fmla="val 25000"/>
                <a:gd name="adj4" fmla="val 75747"/>
              </a:avLst>
            </a:prstGeom>
            <a:solidFill>
              <a:schemeClr val="accent4">
                <a:lumMod val="60000"/>
                <a:lumOff val="40000"/>
                <a:alpha val="54118"/>
              </a:schemeClr>
            </a:solidFill>
            <a:ln w="19050">
              <a:solidFill>
                <a:schemeClr val="tx1"/>
              </a:solidFill>
              <a:prstDash val="dash"/>
            </a:ln>
          </p:spPr>
          <p:txBody>
            <a:bodyPr>
              <a:spAutoFit/>
            </a:bodyPr>
            <a:lstStyle/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  <a:defRPr/>
              </a:pPr>
              <a:endParaRPr lang="en-US" sz="1400" i="1">
                <a:latin typeface="+mn-lt"/>
                <a:cs typeface="+mn-cs"/>
              </a:endParaRPr>
            </a:p>
          </p:txBody>
        </p:sp>
        <p:sp>
          <p:nvSpPr>
            <p:cNvPr id="14356" name="TextBox 17"/>
            <p:cNvSpPr txBox="1">
              <a:spLocks noChangeArrowheads="1"/>
            </p:cNvSpPr>
            <p:nvPr/>
          </p:nvSpPr>
          <p:spPr bwMode="auto">
            <a:xfrm>
              <a:off x="-2279069" y="3462406"/>
              <a:ext cx="2514600" cy="1179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buFont typeface="Wingdings" pitchFamily="2" charset="2"/>
                <a:buChar char="Ø"/>
              </a:pPr>
              <a:r>
                <a:rPr lang="en-US" sz="1000" i="1"/>
                <a:t>Government Clearances</a:t>
              </a:r>
            </a:p>
            <a:p>
              <a:pPr eaLnBrk="1" hangingPunct="1">
                <a:buFont typeface="Wingdings" pitchFamily="2" charset="2"/>
                <a:buChar char="Ø"/>
              </a:pPr>
              <a:r>
                <a:rPr lang="en-US" sz="1000" i="1"/>
                <a:t>Selection of Project </a:t>
              </a:r>
            </a:p>
            <a:p>
              <a:pPr eaLnBrk="1" hangingPunct="1">
                <a:buFont typeface="Wingdings" pitchFamily="2" charset="2"/>
                <a:buChar char="Ø"/>
              </a:pPr>
              <a:r>
                <a:rPr lang="en-US" sz="1000" i="1"/>
                <a:t>Developer</a:t>
              </a:r>
            </a:p>
            <a:p>
              <a:pPr eaLnBrk="1" hangingPunct="1">
                <a:buFont typeface="Wingdings" pitchFamily="2" charset="2"/>
                <a:buChar char="Ø"/>
              </a:pPr>
              <a:r>
                <a:rPr lang="en-US" sz="1000" i="1"/>
                <a:t>Law &amp; Order / Militancy problems</a:t>
              </a:r>
            </a:p>
            <a:p>
              <a:pPr eaLnBrk="1" hangingPunct="1">
                <a:buFont typeface="Wingdings" pitchFamily="2" charset="2"/>
                <a:buChar char="Ø"/>
              </a:pPr>
              <a:r>
                <a:rPr lang="en-US" sz="1000" i="1"/>
                <a:t>R&amp;R issues</a:t>
              </a:r>
            </a:p>
            <a:p>
              <a:pPr eaLnBrk="1" hangingPunct="1">
                <a:buFont typeface="Wingdings" pitchFamily="2" charset="2"/>
                <a:buChar char="Ø"/>
              </a:pPr>
              <a:r>
                <a:rPr lang="en-US" sz="1000" i="1"/>
                <a:t>Training of Manpower</a:t>
              </a:r>
            </a:p>
          </p:txBody>
        </p:sp>
      </p:grpSp>
      <p:grpSp>
        <p:nvGrpSpPr>
          <p:cNvPr id="9" name="Group 19"/>
          <p:cNvGrpSpPr>
            <a:grpSpLocks/>
          </p:cNvGrpSpPr>
          <p:nvPr/>
        </p:nvGrpSpPr>
        <p:grpSpPr bwMode="auto">
          <a:xfrm flipH="1">
            <a:off x="7086600" y="3429000"/>
            <a:ext cx="1981200" cy="1371600"/>
            <a:chOff x="540325" y="-1357745"/>
            <a:chExt cx="3429005" cy="1066800"/>
          </a:xfrm>
        </p:grpSpPr>
        <p:sp>
          <p:nvSpPr>
            <p:cNvPr id="14353" name="TextBox 20"/>
            <p:cNvSpPr txBox="1">
              <a:spLocks noChangeArrowheads="1"/>
            </p:cNvSpPr>
            <p:nvPr/>
          </p:nvSpPr>
          <p:spPr bwMode="auto">
            <a:xfrm>
              <a:off x="540325" y="-1184332"/>
              <a:ext cx="2590799" cy="86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just" eaLnBrk="1" hangingPunct="1">
                <a:buFont typeface="Wingdings" pitchFamily="2" charset="2"/>
                <a:buChar char="Ø"/>
              </a:pPr>
              <a:r>
                <a:rPr lang="en-US" sz="1100" i="1"/>
                <a:t>Adequate &amp; continuous Fund for Hydropower development</a:t>
              </a:r>
            </a:p>
            <a:p>
              <a:pPr algn="just" eaLnBrk="1" hangingPunct="1">
                <a:buFont typeface="Wingdings" pitchFamily="2" charset="2"/>
                <a:buChar char="Ø"/>
              </a:pPr>
              <a:r>
                <a:rPr lang="en-US" sz="1100" i="1"/>
                <a:t>Relaxation of Duties &amp;Royalties</a:t>
              </a:r>
            </a:p>
          </p:txBody>
        </p:sp>
        <p:sp>
          <p:nvSpPr>
            <p:cNvPr id="14354" name="Right Arrow Callout 21"/>
            <p:cNvSpPr>
              <a:spLocks noChangeArrowheads="1"/>
            </p:cNvSpPr>
            <p:nvPr/>
          </p:nvSpPr>
          <p:spPr bwMode="auto">
            <a:xfrm>
              <a:off x="616529" y="-1357745"/>
              <a:ext cx="3352801" cy="1066800"/>
            </a:xfrm>
            <a:prstGeom prst="rightArrowCallout">
              <a:avLst>
                <a:gd name="adj1" fmla="val 25000"/>
                <a:gd name="adj2" fmla="val 25000"/>
                <a:gd name="adj3" fmla="val 24997"/>
                <a:gd name="adj4" fmla="val 73671"/>
              </a:avLst>
            </a:prstGeom>
            <a:solidFill>
              <a:srgbClr val="558ED5">
                <a:alpha val="54117"/>
              </a:srgbClr>
            </a:solidFill>
            <a:ln w="19050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85750" indent="-285750">
                <a:buFont typeface="Wingdings" pitchFamily="2" charset="2"/>
                <a:buChar char="Ø"/>
              </a:pPr>
              <a:endParaRPr lang="en-US" sz="1400" i="1"/>
            </a:p>
          </p:txBody>
        </p:sp>
      </p:grp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8625"/>
            <a:ext cx="650875" cy="98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 descr="http://www.evlspraguepro.com/documents/root/BigThumbnails/Money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1919288"/>
            <a:ext cx="11080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24"/>
          <p:cNvGrpSpPr/>
          <p:nvPr/>
        </p:nvGrpSpPr>
        <p:grpSpPr>
          <a:xfrm>
            <a:off x="-76200" y="-228600"/>
            <a:ext cx="1405328" cy="1305806"/>
            <a:chOff x="9829800" y="838200"/>
            <a:chExt cx="4318000" cy="3426380"/>
          </a:xfrm>
        </p:grpSpPr>
        <p:pic>
          <p:nvPicPr>
            <p:cNvPr id="26" name="Picture 5" descr="C:\Documents and Settings\AMIT GUPTA\My Documents\My Pictures\Picture2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46838" y="2443620"/>
              <a:ext cx="1783362" cy="888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27" name="Content Placeholder 3"/>
            <p:cNvGraphicFramePr>
              <a:graphicFrameLocks/>
            </p:cNvGraphicFramePr>
            <p:nvPr>
              <p:extLst/>
            </p:nvPr>
          </p:nvGraphicFramePr>
          <p:xfrm>
            <a:off x="9829800" y="1411709"/>
            <a:ext cx="4318000" cy="269457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5" r:lo="rId16" r:qs="rId17" r:cs="rId18"/>
            </a:graphicData>
          </a:graphic>
        </p:graphicFrame>
        <p:pic>
          <p:nvPicPr>
            <p:cNvPr id="28" name="Picture 37" descr="C:\Users\WAPCOS.BHATT\Desktop\flag\Untitled-1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68200" y="3425811"/>
              <a:ext cx="685800" cy="659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38" descr="C:\Users\WAPCOS.BHATT\Desktop\flag\Untitled-2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4882" y="2687637"/>
              <a:ext cx="1313718" cy="741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9" descr="C:\Users\WAPCOS.BHATT\Desktop\flag\Untitled-3.pn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61104" y="2632011"/>
              <a:ext cx="1054896" cy="796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0" descr="C:\Users\WAPCOS.BHATT\Desktop\flag\Untitled-4.pn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82400" y="838200"/>
              <a:ext cx="705708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1" descr="C:\Users\WAPCOS.BHATT\Desktop\flag\Untitled-6.pn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73000" y="1735875"/>
              <a:ext cx="600985" cy="70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2" descr="C:\Users\WAPCOS.BHATT\Desktop\flag\Untitled-7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8660" y="1818717"/>
              <a:ext cx="863740" cy="693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3" descr="C:\Users\WAPCOS.BHATT\Desktop\flag\Untitled-5.pn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8660" y="3475970"/>
              <a:ext cx="1328738" cy="78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176499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981200"/>
            <a:ext cx="1828800" cy="2895600"/>
            <a:chOff x="0" y="1981200"/>
            <a:chExt cx="1828800" cy="2895600"/>
          </a:xfrm>
        </p:grpSpPr>
        <p:pic>
          <p:nvPicPr>
            <p:cNvPr id="6" name="Picture 5" descr="images (2)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81200"/>
              <a:ext cx="1828800" cy="289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782074" y="2093119"/>
              <a:ext cx="98134" cy="319088"/>
            </a:xfrm>
            <a:prstGeom prst="ellipse">
              <a:avLst/>
            </a:prstGeom>
            <a:solidFill>
              <a:srgbClr val="3983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</p:grpSp>
      <p:pic>
        <p:nvPicPr>
          <p:cNvPr id="14" name="Picture 4" descr="http://www.google.co.in/url?source=imglanding&amp;ct=img&amp;q=http://us.123rf.com/400wm/400/400/kalang/kalang1110/kalang111000012/11067507-3d-man-with-some-problem.jpg&amp;sa=X&amp;ei=mAQoUOHRNIWViAf14oDwDg&amp;ved=0CAkQ8wc&amp;usg=AFQjCNEPsIJMRoSs70-vRSLhfEBe9nD1h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-10891"/>
            <a:ext cx="914400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76400" y="314980"/>
            <a:ext cx="6387737" cy="5232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cap="small" dirty="0" smtClean="0">
                <a:solidFill>
                  <a:srgbClr val="491CF0"/>
                </a:solidFill>
                <a:latin typeface="Arial Black" panose="020B0A04020102020204" pitchFamily="34" charset="0"/>
              </a:rPr>
              <a:t>Why</a:t>
            </a:r>
            <a:r>
              <a:rPr lang="en-GB" sz="2000" b="1" cap="small" dirty="0" smtClean="0">
                <a:ln w="11430"/>
                <a:solidFill>
                  <a:srgbClr val="491C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GB" sz="2800" b="1" cap="small" dirty="0" smtClean="0">
                <a:solidFill>
                  <a:srgbClr val="491CF0"/>
                </a:solidFill>
                <a:latin typeface="Arial Black" panose="020B0A04020102020204" pitchFamily="34" charset="0"/>
              </a:rPr>
              <a:t>Only Wapcos!!!</a:t>
            </a:r>
            <a:endParaRPr lang="en-US" sz="2800" b="1" cap="small" dirty="0">
              <a:solidFill>
                <a:srgbClr val="491CF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2380156659"/>
              </p:ext>
            </p:extLst>
          </p:nvPr>
        </p:nvGraphicFramePr>
        <p:xfrm>
          <a:off x="762000" y="838200"/>
          <a:ext cx="7086600" cy="6003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104" name="Picture 2" descr="C:\Documents and Settings\Owner\Desktop\presentation\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12700"/>
            <a:ext cx="12192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122" y="1232940"/>
            <a:ext cx="1572848" cy="1068050"/>
          </a:xfrm>
          <a:prstGeom prst="round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klopprichards.com/sites/default/files/images/KloppRichards_Website_MainFinal_June13_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667000"/>
            <a:ext cx="1447800" cy="1192211"/>
          </a:xfrm>
          <a:prstGeom prst="round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watershedassociates.com/sites/default/files/People%206%20at%20table(1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947" y="4191000"/>
            <a:ext cx="1447800" cy="1097894"/>
          </a:xfrm>
          <a:prstGeom prst="round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nknowledge.co.uk/Images/slides/worldMeeting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562600"/>
            <a:ext cx="1447800" cy="1045443"/>
          </a:xfrm>
          <a:prstGeom prst="round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0" descr="I:\s\images.jpe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73675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E:\desktop backup 28.08.2012\presentation\wapcos logo in .gif\ssss.gif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501" y="-45811"/>
            <a:ext cx="1069975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13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1620864" y="88900"/>
            <a:ext cx="6740499" cy="954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ln w="11430"/>
                <a:solidFill>
                  <a:srgbClr val="491CF0"/>
                </a:solidFill>
                <a:latin typeface="Arial Black" panose="020B0A04020102020204" pitchFamily="34" charset="0"/>
                <a:ea typeface="+mj-ea"/>
                <a:cs typeface="+mj-cs"/>
              </a:rPr>
              <a:t>Sustainable power development model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09600" y="1447800"/>
            <a:ext cx="6324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70000"/>
              <a:buFont typeface="Marlett" pitchFamily="2" charset="2"/>
              <a:buChar char="h"/>
            </a:pPr>
            <a:r>
              <a:rPr lang="en-GB" sz="2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anose="02040503050406030204" pitchFamily="18" charset="0"/>
                <a:cs typeface="+mn-cs"/>
              </a:rPr>
              <a:t>Exciting Yet Challenging opportunities await in Africa</a:t>
            </a:r>
          </a:p>
          <a:p>
            <a:pPr algn="just" eaLnBrk="1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70000"/>
              <a:buFont typeface="Marlett" pitchFamily="2" charset="2"/>
              <a:buChar char="h"/>
            </a:pPr>
            <a:r>
              <a:rPr lang="en-GB" sz="2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anose="02040503050406030204" pitchFamily="18" charset="0"/>
                <a:cs typeface="+mn-cs"/>
              </a:rPr>
              <a:t>Time to Synergise capabilities of India &amp; Africa</a:t>
            </a:r>
          </a:p>
          <a:p>
            <a:pPr algn="just" eaLnBrk="1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70000"/>
              <a:buFont typeface="Marlett" pitchFamily="2" charset="2"/>
              <a:buChar char="h"/>
            </a:pPr>
            <a:r>
              <a:rPr lang="en-GB" sz="2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anose="02040503050406030204" pitchFamily="18" charset="0"/>
                <a:cs typeface="+mn-cs"/>
              </a:rPr>
              <a:t>Ensuring Sustainable power development model</a:t>
            </a:r>
          </a:p>
          <a:p>
            <a:pPr algn="just" eaLnBrk="1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70000"/>
              <a:buFont typeface="Marlett" pitchFamily="2" charset="2"/>
              <a:buChar char="h"/>
            </a:pPr>
            <a:r>
              <a:rPr lang="en-GB" sz="2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anose="02040503050406030204" pitchFamily="18" charset="0"/>
                <a:cs typeface="+mn-cs"/>
              </a:rPr>
              <a:t>WAPCOS wish to render </a:t>
            </a:r>
            <a:r>
              <a:rPr lang="en-GB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anose="02040503050406030204" pitchFamily="18" charset="0"/>
                <a:cs typeface="+mn-cs"/>
              </a:rPr>
              <a:t>a</a:t>
            </a:r>
            <a:r>
              <a:rPr lang="en-GB" sz="2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anose="02040503050406030204" pitchFamily="18" charset="0"/>
                <a:cs typeface="+mn-cs"/>
              </a:rPr>
              <a:t>ny </a:t>
            </a:r>
            <a:r>
              <a:rPr lang="en-GB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anose="02040503050406030204" pitchFamily="18" charset="0"/>
                <a:cs typeface="+mn-cs"/>
              </a:rPr>
              <a:t>a</a:t>
            </a:r>
            <a:r>
              <a:rPr lang="en-GB" sz="2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anose="02040503050406030204" pitchFamily="18" charset="0"/>
                <a:cs typeface="+mn-cs"/>
              </a:rPr>
              <a:t>ssistance towards </a:t>
            </a:r>
            <a:r>
              <a:rPr lang="en-GB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anose="02040503050406030204" pitchFamily="18" charset="0"/>
                <a:cs typeface="+mn-cs"/>
              </a:rPr>
              <a:t>a</a:t>
            </a:r>
            <a:r>
              <a:rPr lang="en-GB" sz="2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anose="02040503050406030204" pitchFamily="18" charset="0"/>
                <a:cs typeface="+mn-cs"/>
              </a:rPr>
              <a:t>chieving the </a:t>
            </a:r>
            <a:r>
              <a:rPr lang="en-GB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anose="02040503050406030204" pitchFamily="18" charset="0"/>
                <a:cs typeface="+mn-cs"/>
              </a:rPr>
              <a:t>g</a:t>
            </a:r>
            <a:r>
              <a:rPr lang="en-GB" sz="2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anose="02040503050406030204" pitchFamily="18" charset="0"/>
                <a:cs typeface="+mn-cs"/>
              </a:rPr>
              <a:t>oal </a:t>
            </a:r>
            <a:r>
              <a:rPr lang="en-GB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anose="02040503050406030204" pitchFamily="18" charset="0"/>
                <a:cs typeface="+mn-cs"/>
              </a:rPr>
              <a:t>o</a:t>
            </a:r>
            <a:r>
              <a:rPr lang="en-GB" sz="2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anose="02040503050406030204" pitchFamily="18" charset="0"/>
                <a:cs typeface="+mn-cs"/>
              </a:rPr>
              <a:t>f </a:t>
            </a:r>
          </a:p>
          <a:p>
            <a:pPr algn="ctr" eaLnBrk="1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70000"/>
              <a:buFont typeface="Marlett" pitchFamily="2" charset="2"/>
              <a:buChar char="h"/>
            </a:pPr>
            <a:r>
              <a:rPr lang="en-GB" sz="2800" b="1" dirty="0" smtClean="0">
                <a:ln w="11430"/>
                <a:solidFill>
                  <a:srgbClr val="92D05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anose="02040503050406030204" pitchFamily="18" charset="0"/>
                <a:cs typeface="+mn-cs"/>
              </a:rPr>
              <a:t>SUSTAINABLE HYDROPOWER DEVELOPMENT IN AFRICA</a:t>
            </a:r>
            <a:endParaRPr lang="en-GB" sz="2800" b="1" dirty="0">
              <a:ln w="11430"/>
              <a:solidFill>
                <a:srgbClr val="92D05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8" name="Picture 6" descr="http://t1.gstatic.com/images?q=tbn:ANd9GcQ6unOOWjl0X6itgHVXz2H2dj1yrdbyeiulRceGkFJV7bNCZRJ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635" y="1447800"/>
            <a:ext cx="1855365" cy="186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HP\Desktop\ppt pm sir\ph\wapcos logo in .gif\ssss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450" y="3505200"/>
            <a:ext cx="166855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t2.gstatic.com/images?q=tbn:ANd9GcTr2q2YIVkH4W02PnZLFmoyIh6pn6tkXaqC-WsGlnXV_PAlVhb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13" y="88900"/>
            <a:ext cx="1626329" cy="113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G:\LOGO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61363" y="0"/>
            <a:ext cx="78263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11"/>
          <p:cNvSpPr/>
          <p:nvPr/>
        </p:nvSpPr>
        <p:spPr>
          <a:xfrm>
            <a:off x="0" y="6629400"/>
            <a:ext cx="457200" cy="228600"/>
          </a:xfrm>
          <a:prstGeom prst="ellipse">
            <a:avLst/>
          </a:prstGeom>
          <a:solidFill>
            <a:srgbClr val="D34817"/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86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5" descr="thank-you131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956326"/>
            <a:ext cx="4800599" cy="274927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095221" y="1393805"/>
            <a:ext cx="3480342" cy="2964753"/>
            <a:chOff x="5924021" y="560368"/>
            <a:chExt cx="3480342" cy="2964753"/>
          </a:xfrm>
        </p:grpSpPr>
        <p:pic>
          <p:nvPicPr>
            <p:cNvPr id="8200" name="Picture 8" descr="C:\Users\WAPCOS.BHATT\Desktop\flag\inde03 cop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021" y="560368"/>
              <a:ext cx="2527842" cy="2964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737363" y="2494746"/>
              <a:ext cx="2667000" cy="477054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2000" b="1" i="1">
                  <a:solidFill>
                    <a:schemeClr val="accent1">
                      <a:lumMod val="75000"/>
                    </a:schemeClr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</a:defRPr>
              </a:lvl1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500" dirty="0" smtClean="0">
                  <a:solidFill>
                    <a:srgbClr val="491CF0"/>
                  </a:solidFill>
                  <a:effectLst>
                    <a:glow rad="63500">
                      <a:srgbClr val="4F81BD">
                        <a:satMod val="175000"/>
                        <a:alpha val="40000"/>
                      </a:srgbClr>
                    </a:glow>
                  </a:effectLst>
                  <a:latin typeface="+mn-lt"/>
                  <a:cs typeface="+mn-cs"/>
                </a:rPr>
                <a:t>Our experience</a:t>
              </a:r>
              <a:endParaRPr lang="en-US" sz="2500" dirty="0">
                <a:solidFill>
                  <a:srgbClr val="491CF0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+mn-lt"/>
                <a:cs typeface="+mn-c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600200" y="1219200"/>
            <a:ext cx="3631400" cy="3196112"/>
            <a:chOff x="3429000" y="400050"/>
            <a:chExt cx="3631400" cy="3196112"/>
          </a:xfrm>
        </p:grpSpPr>
        <p:pic>
          <p:nvPicPr>
            <p:cNvPr id="8199" name="Picture 7" descr="C:\Users\WAPCOS.BHATT\Desktop\flag\Africa outlin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6300" y="400050"/>
              <a:ext cx="2324100" cy="3196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3429000" y="1371600"/>
              <a:ext cx="2667000" cy="477054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2000" b="1" i="1">
                  <a:solidFill>
                    <a:schemeClr val="accent1">
                      <a:lumMod val="75000"/>
                    </a:schemeClr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</a:defRPr>
              </a:lvl1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500" dirty="0" smtClean="0">
                  <a:solidFill>
                    <a:srgbClr val="491CF0"/>
                  </a:solidFill>
                  <a:effectLst>
                    <a:glow rad="63500">
                      <a:srgbClr val="4F81BD">
                        <a:satMod val="175000"/>
                        <a:alpha val="40000"/>
                      </a:srgbClr>
                    </a:glow>
                  </a:effectLst>
                  <a:latin typeface="+mn-lt"/>
                  <a:cs typeface="+mn-cs"/>
                </a:rPr>
                <a:t>Your opportunity</a:t>
              </a:r>
              <a:endParaRPr lang="en-US" sz="2500" dirty="0">
                <a:solidFill>
                  <a:srgbClr val="491CF0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+mn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465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15"/>
          <p:cNvSpPr>
            <a:spLocks noChangeArrowheads="1"/>
          </p:cNvSpPr>
          <p:nvPr/>
        </p:nvSpPr>
        <p:spPr bwMode="auto">
          <a:xfrm>
            <a:off x="1881188" y="1395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4321076"/>
            <a:ext cx="8458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434"/>
                </a:solidFill>
                <a:latin typeface="Cambria" panose="02040503050406030204" pitchFamily="18" charset="0"/>
              </a:rPr>
              <a:t>1 MW  CAN  TRANSLATE INTO</a:t>
            </a:r>
          </a:p>
          <a:p>
            <a:pPr algn="ctr">
              <a:buFont typeface="Arial" pitchFamily="34" charset="0"/>
              <a:buChar char="•"/>
            </a:pPr>
            <a:r>
              <a:rPr lang="en-US" sz="2400" dirty="0" smtClean="0">
                <a:latin typeface="Cambria" panose="02040503050406030204" pitchFamily="18" charset="0"/>
              </a:rPr>
              <a:t> </a:t>
            </a:r>
            <a:r>
              <a:rPr lang="en-US" sz="2400" b="1" dirty="0" smtClean="0">
                <a:latin typeface="Cambria" panose="02040503050406030204" pitchFamily="18" charset="0"/>
              </a:rPr>
              <a:t>Lighting </a:t>
            </a:r>
            <a:r>
              <a:rPr lang="en-US" sz="2400" b="1" dirty="0" smtClean="0">
                <a:solidFill>
                  <a:srgbClr val="005392"/>
                </a:solidFill>
                <a:latin typeface="Cambria" panose="02040503050406030204" pitchFamily="18" charset="0"/>
              </a:rPr>
              <a:t>1000</a:t>
            </a:r>
            <a:r>
              <a:rPr lang="en-US" sz="2400" b="1" dirty="0" smtClean="0">
                <a:latin typeface="Cambria" panose="02040503050406030204" pitchFamily="18" charset="0"/>
              </a:rPr>
              <a:t> households</a:t>
            </a:r>
          </a:p>
          <a:p>
            <a:pPr algn="ctr">
              <a:buFont typeface="Arial" pitchFamily="34" charset="0"/>
              <a:buChar char="•"/>
            </a:pPr>
            <a:r>
              <a:rPr lang="en-US" sz="2400" b="1" dirty="0" smtClean="0">
                <a:latin typeface="Cambria" panose="02040503050406030204" pitchFamily="18" charset="0"/>
              </a:rPr>
              <a:t> </a:t>
            </a:r>
            <a:r>
              <a:rPr lang="en-US" sz="2400" b="1" dirty="0" smtClean="0">
                <a:solidFill>
                  <a:srgbClr val="005392"/>
                </a:solidFill>
                <a:latin typeface="Cambria" panose="02040503050406030204" pitchFamily="18" charset="0"/>
              </a:rPr>
              <a:t>100 </a:t>
            </a:r>
            <a:r>
              <a:rPr lang="en-US" sz="2400" b="1" dirty="0" smtClean="0">
                <a:latin typeface="Cambria" panose="02040503050406030204" pitchFamily="18" charset="0"/>
              </a:rPr>
              <a:t>cottage Industries </a:t>
            </a:r>
          </a:p>
          <a:p>
            <a:pPr algn="ctr">
              <a:buFont typeface="Arial" pitchFamily="34" charset="0"/>
              <a:buChar char="•"/>
            </a:pPr>
            <a:r>
              <a:rPr lang="en-US" sz="2400" b="1" dirty="0" smtClean="0">
                <a:latin typeface="Cambria" panose="02040503050406030204" pitchFamily="18" charset="0"/>
              </a:rPr>
              <a:t> Irrigating </a:t>
            </a:r>
            <a:r>
              <a:rPr lang="en-US" sz="2400" b="1" dirty="0" smtClean="0">
                <a:solidFill>
                  <a:srgbClr val="005392"/>
                </a:solidFill>
                <a:latin typeface="Cambria" panose="02040503050406030204" pitchFamily="18" charset="0"/>
              </a:rPr>
              <a:t>900</a:t>
            </a:r>
            <a:r>
              <a:rPr lang="en-US" sz="2400" b="1" dirty="0" smtClean="0">
                <a:latin typeface="Cambria" panose="02040503050406030204" pitchFamily="18" charset="0"/>
              </a:rPr>
              <a:t> Ha  land</a:t>
            </a:r>
          </a:p>
          <a:p>
            <a:pPr marL="231775" indent="-231775" algn="ctr">
              <a:buFont typeface="Arial" pitchFamily="34" charset="0"/>
              <a:buChar char="•"/>
            </a:pPr>
            <a:r>
              <a:rPr lang="en-US" sz="2400" b="1" dirty="0" smtClean="0">
                <a:latin typeface="Cambria" panose="02040503050406030204" pitchFamily="18" charset="0"/>
              </a:rPr>
              <a:t>Production of </a:t>
            </a:r>
            <a:r>
              <a:rPr lang="en-US" sz="2400" b="1" dirty="0" smtClean="0">
                <a:solidFill>
                  <a:srgbClr val="005392"/>
                </a:solidFill>
                <a:latin typeface="Cambria" panose="02040503050406030204" pitchFamily="18" charset="0"/>
              </a:rPr>
              <a:t>5000</a:t>
            </a:r>
            <a:r>
              <a:rPr lang="en-US" sz="2400" b="1" dirty="0" smtClean="0">
                <a:latin typeface="Cambria" panose="02040503050406030204" pitchFamily="18" charset="0"/>
              </a:rPr>
              <a:t> MT food grains </a:t>
            </a:r>
          </a:p>
          <a:p>
            <a:pPr marL="177800" indent="-177800" algn="ctr">
              <a:buFont typeface="Arial" pitchFamily="34" charset="0"/>
              <a:buChar char="•"/>
            </a:pPr>
            <a:r>
              <a:rPr lang="en-US" sz="2400" b="1" dirty="0" smtClean="0">
                <a:latin typeface="Cambria" panose="02040503050406030204" pitchFamily="18" charset="0"/>
              </a:rPr>
              <a:t> Drinking water for </a:t>
            </a:r>
            <a:r>
              <a:rPr lang="en-US" sz="2400" b="1" dirty="0" smtClean="0">
                <a:solidFill>
                  <a:srgbClr val="005392"/>
                </a:solidFill>
                <a:latin typeface="Cambria" panose="02040503050406030204" pitchFamily="18" charset="0"/>
              </a:rPr>
              <a:t>10,000</a:t>
            </a:r>
            <a:r>
              <a:rPr lang="en-US" sz="2400" b="1" dirty="0" smtClean="0">
                <a:latin typeface="Cambria" panose="02040503050406030204" pitchFamily="18" charset="0"/>
              </a:rPr>
              <a:t> people</a:t>
            </a:r>
          </a:p>
        </p:txBody>
      </p:sp>
      <p:graphicFrame>
        <p:nvGraphicFramePr>
          <p:cNvPr id="3277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7598749"/>
              </p:ext>
            </p:extLst>
          </p:nvPr>
        </p:nvGraphicFramePr>
        <p:xfrm>
          <a:off x="4800600" y="1295400"/>
          <a:ext cx="3657600" cy="2926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3" name="Photo Editor Photo" r:id="rId4" imgW="6095238" imgH="4571429" progId="">
                  <p:embed/>
                </p:oleObj>
              </mc:Choice>
              <mc:Fallback>
                <p:oleObj name="Photo Editor Photo" r:id="rId4" imgW="6095238" imgH="45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2001"/>
                      <a:stretch>
                        <a:fillRect/>
                      </a:stretch>
                    </p:blipFill>
                    <p:spPr bwMode="auto">
                      <a:xfrm>
                        <a:off x="4800600" y="1295400"/>
                        <a:ext cx="3657600" cy="29260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80772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600" b="1" dirty="0" smtClean="0">
                <a:solidFill>
                  <a:srgbClr val="35178B"/>
                </a:solidFill>
                <a:latin typeface="Arial Black" pitchFamily="34" charset="0"/>
              </a:rPr>
              <a:t> SUSTAINABLE</a:t>
            </a:r>
            <a:r>
              <a:rPr lang="en-US" sz="2400" b="1" dirty="0" smtClean="0">
                <a:solidFill>
                  <a:srgbClr val="35178B"/>
                </a:solidFill>
                <a:latin typeface="Arial Black" pitchFamily="34" charset="0"/>
              </a:rPr>
              <a:t> ENERGY- NOT MW NUMBERS </a:t>
            </a:r>
            <a:br>
              <a:rPr lang="en-US" sz="2400" b="1" dirty="0" smtClean="0">
                <a:solidFill>
                  <a:srgbClr val="35178B"/>
                </a:solidFill>
                <a:latin typeface="Arial Black" pitchFamily="34" charset="0"/>
              </a:rPr>
            </a:br>
            <a:r>
              <a:rPr lang="en-US" sz="2400" b="1" dirty="0" smtClean="0">
                <a:solidFill>
                  <a:srgbClr val="35178B"/>
                </a:solidFill>
                <a:latin typeface="Arial Black" pitchFamily="34" charset="0"/>
              </a:rPr>
              <a:t>BUT</a:t>
            </a:r>
            <a:br>
              <a:rPr lang="en-US" sz="2400" b="1" dirty="0" smtClean="0">
                <a:solidFill>
                  <a:srgbClr val="35178B"/>
                </a:solidFill>
                <a:latin typeface="Arial Black" pitchFamily="34" charset="0"/>
              </a:rPr>
            </a:br>
            <a:r>
              <a:rPr lang="en-US" sz="2400" b="1" dirty="0" smtClean="0">
                <a:solidFill>
                  <a:srgbClr val="35178B"/>
                </a:solidFill>
                <a:latin typeface="Arial Black" pitchFamily="34" charset="0"/>
              </a:rPr>
              <a:t> IT SUPORTS LIFE</a:t>
            </a:r>
            <a:r>
              <a:rPr lang="en-US" sz="2600" b="1" dirty="0" smtClean="0">
                <a:solidFill>
                  <a:srgbClr val="35178B"/>
                </a:solidFill>
                <a:latin typeface="Arial Black" pitchFamily="34" charset="0"/>
              </a:rPr>
              <a:t> </a:t>
            </a:r>
          </a:p>
        </p:txBody>
      </p:sp>
      <p:pic>
        <p:nvPicPr>
          <p:cNvPr id="12" name="Picture 2" descr="http://wastedenergy.files.wordpress.com/2010/05/okinawa_p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404302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8" descr="G:\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61363" y="0"/>
            <a:ext cx="78263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>
          <a:xfrm>
            <a:off x="0" y="6629400"/>
            <a:ext cx="3810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5840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38213"/>
            <a:ext cx="7620000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://blogs.rsc.org/cy/files/2012/03/Sustainable-Energ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974" y="52387"/>
            <a:ext cx="1997025" cy="200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" y="238780"/>
            <a:ext cx="6629400" cy="584775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3200" dirty="0">
                <a:solidFill>
                  <a:srgbClr val="35178B"/>
                </a:solidFill>
                <a:latin typeface="Arial Black" panose="020B0A04020102020204" pitchFamily="34" charset="0"/>
                <a:ea typeface="+mj-ea"/>
                <a:cs typeface="+mj-cs"/>
              </a:rPr>
              <a:t>Energy and Sustainability…</a:t>
            </a:r>
            <a:endParaRPr lang="en-US" sz="3200" dirty="0">
              <a:solidFill>
                <a:srgbClr val="35178B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7313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Sustainable-Development-Chart-Chalet-Bambo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5" y="1285860"/>
            <a:ext cx="7858125" cy="4381501"/>
          </a:xfrm>
          <a:prstGeom prst="rect">
            <a:avLst/>
          </a:prstGeom>
          <a:noFill/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7620000" cy="941772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35178B"/>
                </a:solidFill>
                <a:latin typeface="Arial Black" panose="020B0A04020102020204" pitchFamily="34" charset="0"/>
              </a:rPr>
              <a:t>SUSTAINIBILITY PARADIGM</a:t>
            </a:r>
          </a:p>
        </p:txBody>
      </p:sp>
    </p:spTree>
    <p:extLst>
      <p:ext uri="{BB962C8B-B14F-4D97-AF65-F5344CB8AC3E}">
        <p14:creationId xmlns:p14="http://schemas.microsoft.com/office/powerpoint/2010/main" val="307426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tatic.trunity.net/files/175601_175700/175628/slid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116" y="3281186"/>
            <a:ext cx="4761284" cy="357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610600" cy="731333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35178B"/>
                </a:solidFill>
                <a:latin typeface="Arial Black" panose="020B0A04020102020204" pitchFamily="34" charset="0"/>
              </a:rPr>
              <a:t>SUSTAINIBILITY – AN INSIGHT</a:t>
            </a:r>
          </a:p>
        </p:txBody>
      </p:sp>
      <p:pic>
        <p:nvPicPr>
          <p:cNvPr id="6" name="Picture 4" descr="SD Principles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620688"/>
            <a:ext cx="7344816" cy="3144803"/>
          </a:xfrm>
          <a:prstGeom prst="rect">
            <a:avLst/>
          </a:prstGeom>
          <a:noFill/>
        </p:spPr>
      </p:pic>
      <p:pic>
        <p:nvPicPr>
          <p:cNvPr id="7" name="Picture 6" descr="save-wat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46440" y="3632864"/>
            <a:ext cx="2687952" cy="27484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11300" y="6381328"/>
            <a:ext cx="3365900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PILLARS OF SUSTAINIBILITY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398488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3621461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7" name="Slide" r:id="rId4" imgW="3755136" imgH="2816224" progId="PowerPoint.Slide.8">
                  <p:embed/>
                </p:oleObj>
              </mc:Choice>
              <mc:Fallback>
                <p:oleObj name="Slide" r:id="rId4" imgW="3755136" imgH="2816224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000099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8" descr="G:\LOGO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61363" y="0"/>
            <a:ext cx="78263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0" y="6629400"/>
            <a:ext cx="457200" cy="228600"/>
          </a:xfrm>
          <a:prstGeom prst="ellipse">
            <a:avLst/>
          </a:prstGeom>
          <a:solidFill>
            <a:srgbClr val="D34817"/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8963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533400"/>
            <a:ext cx="5486400" cy="6400800"/>
          </a:xfrm>
        </p:spPr>
        <p:txBody>
          <a:bodyPr>
            <a:normAutofit/>
          </a:bodyPr>
          <a:lstStyle/>
          <a:p>
            <a:r>
              <a:rPr lang="en-IN" sz="2800" dirty="0" smtClean="0">
                <a:latin typeface="Cambria" panose="02040503050406030204" pitchFamily="18" charset="0"/>
                <a:ea typeface="Tahoma" pitchFamily="34" charset="0"/>
                <a:cs typeface="Tahoma" pitchFamily="34" charset="0"/>
              </a:rPr>
              <a:t>Mankind has been exploring various power means to meet their needs.</a:t>
            </a:r>
          </a:p>
          <a:p>
            <a:pPr>
              <a:buNone/>
            </a:pPr>
            <a:endParaRPr lang="en-IN" sz="1100" dirty="0" smtClean="0">
              <a:latin typeface="Cambria" panose="02040503050406030204" pitchFamily="18" charset="0"/>
              <a:ea typeface="Tahoma" pitchFamily="34" charset="0"/>
              <a:cs typeface="Tahoma" pitchFamily="34" charset="0"/>
            </a:endParaRPr>
          </a:p>
          <a:p>
            <a:r>
              <a:rPr lang="en-IN" sz="2800" dirty="0" smtClean="0">
                <a:latin typeface="Cambria" panose="02040503050406030204" pitchFamily="18" charset="0"/>
                <a:ea typeface="Tahoma" pitchFamily="34" charset="0"/>
                <a:cs typeface="Tahoma" pitchFamily="34" charset="0"/>
              </a:rPr>
              <a:t>In the beginning - to meet</a:t>
            </a:r>
            <a:r>
              <a:rPr lang="en-IN" sz="2800" dirty="0" smtClean="0">
                <a:solidFill>
                  <a:srgbClr val="FF0000"/>
                </a:solidFill>
                <a:latin typeface="Cambria" panose="02040503050406030204" pitchFamily="18" charset="0"/>
                <a:ea typeface="Tahoma" pitchFamily="34" charset="0"/>
                <a:cs typeface="Tahoma" pitchFamily="34" charset="0"/>
              </a:rPr>
              <a:t>  </a:t>
            </a:r>
            <a:r>
              <a:rPr lang="en-IN" sz="2800" u="sng" dirty="0" smtClean="0">
                <a:solidFill>
                  <a:srgbClr val="007434"/>
                </a:solidFill>
                <a:latin typeface="Cambria" panose="02040503050406030204" pitchFamily="18" charset="0"/>
                <a:ea typeface="Tahoma" pitchFamily="34" charset="0"/>
                <a:cs typeface="Tahoma" pitchFamily="34" charset="0"/>
              </a:rPr>
              <a:t>Basic &amp; Primary</a:t>
            </a:r>
            <a:r>
              <a:rPr lang="en-IN" sz="2800" u="sng" dirty="0" smtClean="0">
                <a:solidFill>
                  <a:schemeClr val="accent4"/>
                </a:solidFill>
                <a:latin typeface="Cambria" panose="02040503050406030204" pitchFamily="18" charset="0"/>
                <a:ea typeface="Tahoma" pitchFamily="34" charset="0"/>
                <a:cs typeface="Tahoma" pitchFamily="34" charset="0"/>
              </a:rPr>
              <a:t> </a:t>
            </a:r>
            <a:r>
              <a:rPr lang="en-IN" sz="2800" dirty="0" smtClean="0">
                <a:latin typeface="Cambria" panose="02040503050406030204" pitchFamily="18" charset="0"/>
                <a:ea typeface="Tahoma" pitchFamily="34" charset="0"/>
                <a:cs typeface="Tahoma" pitchFamily="34" charset="0"/>
              </a:rPr>
              <a:t>requirements.</a:t>
            </a:r>
          </a:p>
          <a:p>
            <a:pPr>
              <a:buNone/>
            </a:pPr>
            <a:endParaRPr lang="en-IN" sz="1100" dirty="0" smtClean="0">
              <a:latin typeface="Cambria" panose="02040503050406030204" pitchFamily="18" charset="0"/>
              <a:ea typeface="Tahoma" pitchFamily="34" charset="0"/>
              <a:cs typeface="Tahoma" pitchFamily="34" charset="0"/>
            </a:endParaRPr>
          </a:p>
          <a:p>
            <a:r>
              <a:rPr lang="en-IN" sz="2800" dirty="0" smtClean="0">
                <a:latin typeface="Cambria" panose="02040503050406030204" pitchFamily="18" charset="0"/>
                <a:ea typeface="Tahoma" pitchFamily="34" charset="0"/>
                <a:cs typeface="Tahoma" pitchFamily="34" charset="0"/>
              </a:rPr>
              <a:t> Increased Population-increased power requirement </a:t>
            </a:r>
          </a:p>
          <a:p>
            <a:r>
              <a:rPr lang="en-IN" sz="2800" dirty="0" smtClean="0">
                <a:latin typeface="Cambria" panose="02040503050406030204" pitchFamily="18" charset="0"/>
                <a:ea typeface="Tahoma" pitchFamily="34" charset="0"/>
                <a:cs typeface="Tahoma" pitchFamily="34" charset="0"/>
              </a:rPr>
              <a:t>Demand met largely with fossil fuels .</a:t>
            </a:r>
          </a:p>
          <a:p>
            <a:pPr>
              <a:buNone/>
            </a:pPr>
            <a:endParaRPr lang="en-IN" sz="1400" dirty="0" smtClean="0">
              <a:latin typeface="Cambria" panose="02040503050406030204" pitchFamily="18" charset="0"/>
              <a:ea typeface="Tahoma" pitchFamily="34" charset="0"/>
              <a:cs typeface="Tahoma" pitchFamily="34" charset="0"/>
            </a:endParaRPr>
          </a:p>
          <a:p>
            <a:r>
              <a:rPr lang="en-IN" sz="2800" dirty="0" smtClean="0">
                <a:latin typeface="Cambria" panose="02040503050406030204" pitchFamily="18" charset="0"/>
                <a:ea typeface="Tahoma" pitchFamily="34" charset="0"/>
                <a:cs typeface="Tahoma" pitchFamily="34" charset="0"/>
              </a:rPr>
              <a:t>Today Power is </a:t>
            </a:r>
            <a:r>
              <a:rPr lang="en-IN" sz="2800" u="sng" dirty="0" smtClean="0">
                <a:solidFill>
                  <a:srgbClr val="007434"/>
                </a:solidFill>
                <a:latin typeface="Cambria" panose="02040503050406030204" pitchFamily="18" charset="0"/>
                <a:ea typeface="Tahoma" pitchFamily="34" charset="0"/>
                <a:cs typeface="Tahoma" pitchFamily="34" charset="0"/>
              </a:rPr>
              <a:t>synonymous with growth and development</a:t>
            </a:r>
            <a:r>
              <a:rPr lang="en-IN" sz="2800" dirty="0" smtClean="0">
                <a:solidFill>
                  <a:srgbClr val="007434"/>
                </a:solidFill>
                <a:latin typeface="Cambria" panose="02040503050406030204" pitchFamily="18" charset="0"/>
                <a:ea typeface="Tahoma" pitchFamily="34" charset="0"/>
                <a:cs typeface="Tahoma" pitchFamily="34" charset="0"/>
              </a:rPr>
              <a:t>.</a:t>
            </a:r>
          </a:p>
          <a:p>
            <a:pPr>
              <a:buNone/>
            </a:pPr>
            <a:endParaRPr lang="en-US" sz="2800" dirty="0">
              <a:solidFill>
                <a:srgbClr val="00743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3314" name="Picture 2" descr="This ancient Egyptian mural depicts farmers at work. By exploring new ways to utilize the suns energy humans began to grow and harvest food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838200"/>
            <a:ext cx="3352800" cy="21886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8" name="Picture 6" descr="https://encrypted-tbn0.gstatic.com/images?q=tbn:ANd9GcT1cVTJS9rTjXWkOJjpYpRty5Kc3iW9dZGpaxl712U7Z6XP8hWgZ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3581400"/>
            <a:ext cx="3352800" cy="24257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  <a:solidFill>
            <a:schemeClr val="bg1"/>
          </a:solidFill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srgbClr val="35178B"/>
                </a:solidFill>
                <a:latin typeface="Arial Black" panose="020B0A04020102020204" pitchFamily="34" charset="0"/>
                <a:ea typeface="+mj-ea"/>
                <a:cs typeface="+mj-cs"/>
              </a:rPr>
              <a:t>Evolution-Power Development</a:t>
            </a:r>
          </a:p>
        </p:txBody>
      </p:sp>
      <p:pic>
        <p:nvPicPr>
          <p:cNvPr id="7" name="Picture 8" descr="G:\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61363" y="0"/>
            <a:ext cx="78263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0" y="6629400"/>
            <a:ext cx="3810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53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ages.rcp.realclearpolitics.com/101307_5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57200"/>
            <a:ext cx="6781800" cy="638704"/>
          </a:xfrm>
          <a:prstGeom prst="round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-76200" y="46038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sz="3600" dirty="0" smtClean="0">
                <a:solidFill>
                  <a:srgbClr val="35178B"/>
                </a:solidFill>
                <a:latin typeface="Arial Black" panose="020B0A04020102020204" pitchFamily="34" charset="0"/>
              </a:rPr>
              <a:t>World</a:t>
            </a:r>
            <a:r>
              <a:rPr lang="en-US" sz="2400" b="1" cap="small" dirty="0" smtClean="0">
                <a:solidFill>
                  <a:srgbClr val="005392"/>
                </a:solidFill>
                <a:effectLst>
                  <a:reflection blurRad="6350" stA="60000" endA="900" endPos="58000" dir="5400000" sy="-100000" algn="bl" rotWithShape="0"/>
                </a:effectLst>
                <a:ea typeface="+mn-ea"/>
                <a:cs typeface="+mn-cs"/>
              </a:rPr>
              <a:t> </a:t>
            </a:r>
            <a:r>
              <a:rPr lang="en-US" sz="3600" dirty="0">
                <a:solidFill>
                  <a:srgbClr val="35178B"/>
                </a:solidFill>
                <a:latin typeface="Arial Black" panose="020B0A04020102020204" pitchFamily="34" charset="0"/>
              </a:rPr>
              <a:t>Electricity Scenario-At a glance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67000" y="3242102"/>
            <a:ext cx="457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Aaaaaaaaaa</a:t>
            </a:r>
          </a:p>
          <a:p>
            <a:r>
              <a:rPr lang="en-US" sz="600" dirty="0" smtClean="0">
                <a:solidFill>
                  <a:schemeClr val="bg1"/>
                </a:solidFill>
              </a:rPr>
              <a:t>aaaaaaaaaa</a:t>
            </a:r>
            <a:endParaRPr lang="en-US" sz="6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771960" y="1752600"/>
            <a:ext cx="338554" cy="4572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000" dirty="0" smtClean="0"/>
              <a:t>TWh</a:t>
            </a:r>
            <a:endParaRPr lang="en-US" sz="1000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6241467"/>
              </p:ext>
            </p:extLst>
          </p:nvPr>
        </p:nvGraphicFramePr>
        <p:xfrm>
          <a:off x="80963" y="838200"/>
          <a:ext cx="83566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3" name="Chart 42"/>
          <p:cNvGraphicFramePr/>
          <p:nvPr>
            <p:extLst>
              <p:ext uri="{D42A27DB-BD31-4B8C-83A1-F6EECF244321}">
                <p14:modId xmlns:p14="http://schemas.microsoft.com/office/powerpoint/2010/main" val="970083962"/>
              </p:ext>
            </p:extLst>
          </p:nvPr>
        </p:nvGraphicFramePr>
        <p:xfrm>
          <a:off x="457200" y="2819400"/>
          <a:ext cx="4953000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7" name="TextBox 26"/>
          <p:cNvSpPr txBox="1"/>
          <p:nvPr/>
        </p:nvSpPr>
        <p:spPr>
          <a:xfrm rot="16200000">
            <a:off x="8630558" y="1744310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TWh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648342753"/>
              </p:ext>
            </p:extLst>
          </p:nvPr>
        </p:nvGraphicFramePr>
        <p:xfrm>
          <a:off x="4953000" y="3200400"/>
          <a:ext cx="3810000" cy="32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Rectangle 11"/>
          <p:cNvSpPr/>
          <p:nvPr/>
        </p:nvSpPr>
        <p:spPr>
          <a:xfrm>
            <a:off x="4495800" y="6096000"/>
            <a:ext cx="4479945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b="1" dirty="0" smtClean="0"/>
              <a:t>Africa’s </a:t>
            </a:r>
            <a:r>
              <a:rPr lang="en-US" b="1" dirty="0"/>
              <a:t>Power </a:t>
            </a:r>
            <a:r>
              <a:rPr lang="en-US" b="1" dirty="0" smtClean="0"/>
              <a:t>contribution in World</a:t>
            </a:r>
            <a:endParaRPr lang="en-US" b="1" dirty="0"/>
          </a:p>
        </p:txBody>
      </p:sp>
      <p:pic>
        <p:nvPicPr>
          <p:cNvPr id="13" name="Picture 8" descr="G:\LOGO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61363" y="0"/>
            <a:ext cx="78263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Oval 13"/>
          <p:cNvSpPr/>
          <p:nvPr/>
        </p:nvSpPr>
        <p:spPr>
          <a:xfrm>
            <a:off x="0" y="6629400"/>
            <a:ext cx="3810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2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1821</TotalTime>
  <Words>1288</Words>
  <Application>Microsoft Office PowerPoint</Application>
  <PresentationFormat>On-screen Show (4:3)</PresentationFormat>
  <Paragraphs>334</Paragraphs>
  <Slides>27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Arial Unicode MS</vt:lpstr>
      <vt:lpstr>Arial</vt:lpstr>
      <vt:lpstr>Arial Black</vt:lpstr>
      <vt:lpstr>Arial Narrow</vt:lpstr>
      <vt:lpstr>Calibri</vt:lpstr>
      <vt:lpstr>Cambria</vt:lpstr>
      <vt:lpstr>Franklin Gothic Book</vt:lpstr>
      <vt:lpstr>Marlett</vt:lpstr>
      <vt:lpstr>Perpetua</vt:lpstr>
      <vt:lpstr>Tahoma</vt:lpstr>
      <vt:lpstr>Times New Roman</vt:lpstr>
      <vt:lpstr>Verdana</vt:lpstr>
      <vt:lpstr>Wingdings</vt:lpstr>
      <vt:lpstr>Wingdings 2</vt:lpstr>
      <vt:lpstr>Equity</vt:lpstr>
      <vt:lpstr>Photo Editor Photo</vt:lpstr>
      <vt:lpstr>Slide</vt:lpstr>
      <vt:lpstr>10th CII-EXIM BANK CONCLAVE</vt:lpstr>
      <vt:lpstr>What is SUSTAINABLE DEVELOPMENT? </vt:lpstr>
      <vt:lpstr> SUSTAINABLE ENERGY- NOT MW NUMBERS  BUT  IT SUPORTS LIFE </vt:lpstr>
      <vt:lpstr>PowerPoint Presentation</vt:lpstr>
      <vt:lpstr>SUSTAINIBILITY PARADIGM</vt:lpstr>
      <vt:lpstr>SUSTAINIBILITY – AN INSIGHT</vt:lpstr>
      <vt:lpstr>PowerPoint Presentation</vt:lpstr>
      <vt:lpstr>PowerPoint Presentation</vt:lpstr>
      <vt:lpstr>PowerPoint Presentation</vt:lpstr>
      <vt:lpstr>Need for Alternatives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Aspects of the Model</vt:lpstr>
      <vt:lpstr>PowerPoint Presentation</vt:lpstr>
      <vt:lpstr>PowerPoint Presentation</vt:lpstr>
      <vt:lpstr>PowerPoint Presentation</vt:lpstr>
    </vt:vector>
  </TitlesOfParts>
  <Company>LiteOS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9th CII-EXIM BANK ENCLAVE</dc:title>
  <dc:creator>MoZarD</dc:creator>
  <cp:lastModifiedBy>Anupam Mishra</cp:lastModifiedBy>
  <cp:revision>207</cp:revision>
  <dcterms:created xsi:type="dcterms:W3CDTF">2013-03-11T05:57:54Z</dcterms:created>
  <dcterms:modified xsi:type="dcterms:W3CDTF">2014-03-08T12:01:26Z</dcterms:modified>
</cp:coreProperties>
</file>